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3" r:id="rId2"/>
    <p:sldId id="344" r:id="rId3"/>
    <p:sldId id="347" r:id="rId4"/>
    <p:sldId id="345" r:id="rId5"/>
    <p:sldId id="349" r:id="rId6"/>
    <p:sldId id="348" r:id="rId7"/>
    <p:sldId id="350" r:id="rId8"/>
    <p:sldId id="351" r:id="rId9"/>
    <p:sldId id="352" r:id="rId10"/>
    <p:sldId id="353" r:id="rId11"/>
    <p:sldId id="354" r:id="rId12"/>
  </p:sldIdLst>
  <p:sldSz cx="12192000" cy="6858000"/>
  <p:notesSz cx="7315200" cy="96012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15D279-104B-45C8-809C-8AC7433DA5E3}" v="111" dt="2021-12-30T20:10:23.812"/>
    <p1510:client id="{B25378C9-A52D-4A0D-BDFB-F8432A2131C6}" v="1" dt="2022-07-26T15:45:40.1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72" y="9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694DE-E580-4127-9AC9-FC599865DD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_tradnl"/>
          </a:p>
        </p:txBody>
      </p:sp>
      <p:sp>
        <p:nvSpPr>
          <p:cNvPr id="3" name="Subtitle 2">
            <a:extLst>
              <a:ext uri="{FF2B5EF4-FFF2-40B4-BE49-F238E27FC236}">
                <a16:creationId xmlns:a16="http://schemas.microsoft.com/office/drawing/2014/main" id="{1598D1C1-7444-48F5-B546-3FC5FD70DC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_tradnl"/>
          </a:p>
        </p:txBody>
      </p:sp>
      <p:sp>
        <p:nvSpPr>
          <p:cNvPr id="4" name="Date Placeholder 3">
            <a:extLst>
              <a:ext uri="{FF2B5EF4-FFF2-40B4-BE49-F238E27FC236}">
                <a16:creationId xmlns:a16="http://schemas.microsoft.com/office/drawing/2014/main" id="{419AAC5F-90C9-4D29-A752-4C784B0A0C55}"/>
              </a:ext>
            </a:extLst>
          </p:cNvPr>
          <p:cNvSpPr>
            <a:spLocks noGrp="1"/>
          </p:cNvSpPr>
          <p:nvPr>
            <p:ph type="dt" sz="half" idx="10"/>
          </p:nvPr>
        </p:nvSpPr>
        <p:spPr/>
        <p:txBody>
          <a:bodyPr/>
          <a:lstStyle/>
          <a:p>
            <a:fld id="{4EDE50EA-A2C6-48DD-AD7D-7C3883FB6A85}" type="datetimeFigureOut">
              <a:rPr lang="es-ES_tradnl" smtClean="0"/>
              <a:t>26/07/2022</a:t>
            </a:fld>
            <a:endParaRPr lang="es-ES_tradnl"/>
          </a:p>
        </p:txBody>
      </p:sp>
      <p:sp>
        <p:nvSpPr>
          <p:cNvPr id="5" name="Footer Placeholder 4">
            <a:extLst>
              <a:ext uri="{FF2B5EF4-FFF2-40B4-BE49-F238E27FC236}">
                <a16:creationId xmlns:a16="http://schemas.microsoft.com/office/drawing/2014/main" id="{9A0F2735-8CD3-471E-BDC7-43D12EE62BDD}"/>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E21AEF27-75C4-428B-AB16-A8CB73CE4079}"/>
              </a:ext>
            </a:extLst>
          </p:cNvPr>
          <p:cNvSpPr>
            <a:spLocks noGrp="1"/>
          </p:cNvSpPr>
          <p:nvPr>
            <p:ph type="sldNum" sz="quarter" idx="12"/>
          </p:nvPr>
        </p:nvSpPr>
        <p:spPr/>
        <p:txBody>
          <a:bodyPr/>
          <a:lstStyle/>
          <a:p>
            <a:fld id="{7B723B70-9016-4FE3-8E02-67FF399A6274}" type="slidenum">
              <a:rPr lang="es-ES_tradnl" smtClean="0"/>
              <a:t>‹#›</a:t>
            </a:fld>
            <a:endParaRPr lang="es-ES_tradnl"/>
          </a:p>
        </p:txBody>
      </p:sp>
    </p:spTree>
    <p:extLst>
      <p:ext uri="{BB962C8B-B14F-4D97-AF65-F5344CB8AC3E}">
        <p14:creationId xmlns:p14="http://schemas.microsoft.com/office/powerpoint/2010/main" val="30216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96F0F-8DF2-4015-80E2-FB49113E32ED}"/>
              </a:ext>
            </a:extLst>
          </p:cNvPr>
          <p:cNvSpPr>
            <a:spLocks noGrp="1"/>
          </p:cNvSpPr>
          <p:nvPr>
            <p:ph type="title"/>
          </p:nvPr>
        </p:nvSpPr>
        <p:spPr/>
        <p:txBody>
          <a:bodyPr/>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49D90617-6475-4A24-AC37-76AFA58BD3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8BC2548A-A3E3-405B-B287-11F9F897DFA2}"/>
              </a:ext>
            </a:extLst>
          </p:cNvPr>
          <p:cNvSpPr>
            <a:spLocks noGrp="1"/>
          </p:cNvSpPr>
          <p:nvPr>
            <p:ph type="dt" sz="half" idx="10"/>
          </p:nvPr>
        </p:nvSpPr>
        <p:spPr/>
        <p:txBody>
          <a:bodyPr/>
          <a:lstStyle/>
          <a:p>
            <a:fld id="{4EDE50EA-A2C6-48DD-AD7D-7C3883FB6A85}" type="datetimeFigureOut">
              <a:rPr lang="es-ES_tradnl" smtClean="0"/>
              <a:t>26/07/2022</a:t>
            </a:fld>
            <a:endParaRPr lang="es-ES_tradnl"/>
          </a:p>
        </p:txBody>
      </p:sp>
      <p:sp>
        <p:nvSpPr>
          <p:cNvPr id="5" name="Footer Placeholder 4">
            <a:extLst>
              <a:ext uri="{FF2B5EF4-FFF2-40B4-BE49-F238E27FC236}">
                <a16:creationId xmlns:a16="http://schemas.microsoft.com/office/drawing/2014/main" id="{90BBFF3B-7594-4790-A57B-4E6A8F18D478}"/>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8915B168-CA2B-45A4-9CA8-C17FCB06A520}"/>
              </a:ext>
            </a:extLst>
          </p:cNvPr>
          <p:cNvSpPr>
            <a:spLocks noGrp="1"/>
          </p:cNvSpPr>
          <p:nvPr>
            <p:ph type="sldNum" sz="quarter" idx="12"/>
          </p:nvPr>
        </p:nvSpPr>
        <p:spPr/>
        <p:txBody>
          <a:bodyPr/>
          <a:lstStyle/>
          <a:p>
            <a:fld id="{7B723B70-9016-4FE3-8E02-67FF399A6274}" type="slidenum">
              <a:rPr lang="es-ES_tradnl" smtClean="0"/>
              <a:t>‹#›</a:t>
            </a:fld>
            <a:endParaRPr lang="es-ES_tradnl"/>
          </a:p>
        </p:txBody>
      </p:sp>
    </p:spTree>
    <p:extLst>
      <p:ext uri="{BB962C8B-B14F-4D97-AF65-F5344CB8AC3E}">
        <p14:creationId xmlns:p14="http://schemas.microsoft.com/office/powerpoint/2010/main" val="2480796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1418DB-4F1F-4783-AAD7-F5EBF432194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66AEB155-549A-4AD1-87E0-C34A86243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EA2DF64B-7C8B-4A88-8790-217DF07E2105}"/>
              </a:ext>
            </a:extLst>
          </p:cNvPr>
          <p:cNvSpPr>
            <a:spLocks noGrp="1"/>
          </p:cNvSpPr>
          <p:nvPr>
            <p:ph type="dt" sz="half" idx="10"/>
          </p:nvPr>
        </p:nvSpPr>
        <p:spPr/>
        <p:txBody>
          <a:bodyPr/>
          <a:lstStyle/>
          <a:p>
            <a:fld id="{4EDE50EA-A2C6-48DD-AD7D-7C3883FB6A85}" type="datetimeFigureOut">
              <a:rPr lang="es-ES_tradnl" smtClean="0"/>
              <a:t>26/07/2022</a:t>
            </a:fld>
            <a:endParaRPr lang="es-ES_tradnl"/>
          </a:p>
        </p:txBody>
      </p:sp>
      <p:sp>
        <p:nvSpPr>
          <p:cNvPr id="5" name="Footer Placeholder 4">
            <a:extLst>
              <a:ext uri="{FF2B5EF4-FFF2-40B4-BE49-F238E27FC236}">
                <a16:creationId xmlns:a16="http://schemas.microsoft.com/office/drawing/2014/main" id="{507AACD1-A970-46B1-BBAB-84A9CF8AB7F8}"/>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DFA44CCD-7985-44DB-AA5D-DB3884FB71F7}"/>
              </a:ext>
            </a:extLst>
          </p:cNvPr>
          <p:cNvSpPr>
            <a:spLocks noGrp="1"/>
          </p:cNvSpPr>
          <p:nvPr>
            <p:ph type="sldNum" sz="quarter" idx="12"/>
          </p:nvPr>
        </p:nvSpPr>
        <p:spPr/>
        <p:txBody>
          <a:bodyPr/>
          <a:lstStyle/>
          <a:p>
            <a:fld id="{7B723B70-9016-4FE3-8E02-67FF399A6274}" type="slidenum">
              <a:rPr lang="es-ES_tradnl" smtClean="0"/>
              <a:t>‹#›</a:t>
            </a:fld>
            <a:endParaRPr lang="es-ES_tradnl"/>
          </a:p>
        </p:txBody>
      </p:sp>
    </p:spTree>
    <p:extLst>
      <p:ext uri="{BB962C8B-B14F-4D97-AF65-F5344CB8AC3E}">
        <p14:creationId xmlns:p14="http://schemas.microsoft.com/office/powerpoint/2010/main" val="19049828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4" name="Picture 13" descr="Innovation_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89600" y="1677989"/>
            <a:ext cx="6502400" cy="350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blackWhite">
          <a:xfrm>
            <a:off x="1" y="1"/>
            <a:ext cx="12187767" cy="1692275"/>
          </a:xfrm>
          <a:prstGeom prst="rect">
            <a:avLst/>
          </a:prstGeom>
          <a:solidFill>
            <a:srgbClr val="0070C0"/>
          </a:solidFill>
          <a:ln w="3175">
            <a:solidFill>
              <a:srgbClr val="4684BC"/>
            </a:solidFill>
            <a:miter lim="800000"/>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en-US" altLang="en-US" sz="1800" dirty="0"/>
          </a:p>
        </p:txBody>
      </p:sp>
      <p:sp>
        <p:nvSpPr>
          <p:cNvPr id="6" name="Rectangle 5"/>
          <p:cNvSpPr>
            <a:spLocks noChangeArrowheads="1"/>
          </p:cNvSpPr>
          <p:nvPr userDrawn="1"/>
        </p:nvSpPr>
        <p:spPr bwMode="blackWhite">
          <a:xfrm>
            <a:off x="1" y="5164139"/>
            <a:ext cx="12187767" cy="1692275"/>
          </a:xfrm>
          <a:prstGeom prst="rect">
            <a:avLst/>
          </a:prstGeom>
          <a:solidFill>
            <a:srgbClr val="0070C0"/>
          </a:solidFill>
          <a:ln w="3175">
            <a:solidFill>
              <a:schemeClr val="accent1"/>
            </a:solidFill>
            <a:miter lim="800000"/>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en-US" altLang="en-US" sz="1800" dirty="0">
              <a:solidFill>
                <a:srgbClr val="4684BC"/>
              </a:solidFill>
            </a:endParaRPr>
          </a:p>
        </p:txBody>
      </p:sp>
      <p:pic>
        <p:nvPicPr>
          <p:cNvPr id="7" name="Picture 13" descr="http://dhss/images/logos/njdoh_logo_new_293.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466667" y="34926"/>
            <a:ext cx="37211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7" name="Rectangle 9"/>
          <p:cNvSpPr>
            <a:spLocks noGrp="1" noChangeArrowheads="1"/>
          </p:cNvSpPr>
          <p:nvPr>
            <p:ph type="ctrTitle"/>
          </p:nvPr>
        </p:nvSpPr>
        <p:spPr bwMode="black">
          <a:xfrm>
            <a:off x="508001" y="2514601"/>
            <a:ext cx="10606617" cy="1470025"/>
          </a:xfrm>
        </p:spPr>
        <p:txBody>
          <a:bodyPr anchor="t"/>
          <a:lstStyle>
            <a:lvl1pPr>
              <a:defRPr>
                <a:solidFill>
                  <a:schemeClr val="tx1"/>
                </a:solidFill>
              </a:defRPr>
            </a:lvl1pPr>
          </a:lstStyle>
          <a:p>
            <a:pPr lvl="0"/>
            <a:r>
              <a:rPr lang="en-US" noProof="0"/>
              <a:t>Click to edit Master title style</a:t>
            </a:r>
            <a:endParaRPr lang="en-US" noProof="0" dirty="0"/>
          </a:p>
        </p:txBody>
      </p:sp>
      <p:sp>
        <p:nvSpPr>
          <p:cNvPr id="9" name="Text Placeholder 8"/>
          <p:cNvSpPr>
            <a:spLocks noGrp="1"/>
          </p:cNvSpPr>
          <p:nvPr>
            <p:ph type="body" sz="quarter" idx="11"/>
          </p:nvPr>
        </p:nvSpPr>
        <p:spPr>
          <a:xfrm>
            <a:off x="8737600" y="6221414"/>
            <a:ext cx="2641600" cy="311149"/>
          </a:xfrm>
          <a:prstGeom prst="rect">
            <a:avLst/>
          </a:prstGeom>
        </p:spPr>
        <p:txBody>
          <a:bodyPr/>
          <a:lstStyle>
            <a:lvl1pPr marL="0" marR="0" indent="0" algn="l" defTabSz="914400" rtl="0" eaLnBrk="0" fontAlgn="base" latinLnBrk="0" hangingPunct="0">
              <a:lnSpc>
                <a:spcPct val="100000"/>
              </a:lnSpc>
              <a:spcBef>
                <a:spcPct val="35000"/>
              </a:spcBef>
              <a:spcAft>
                <a:spcPct val="15000"/>
              </a:spcAft>
              <a:buClr>
                <a:schemeClr val="accent2"/>
              </a:buClr>
              <a:buSzTx/>
              <a:buFont typeface="Wingdings" panose="05000000000000000000" pitchFamily="2" charset="2"/>
              <a:buNone/>
              <a:tabLst/>
              <a:defRPr sz="1000"/>
            </a:lvl1pPr>
          </a:lstStyle>
          <a:p>
            <a:pPr lvl="0"/>
            <a:r>
              <a:rPr lang="en-US" altLang="en-US"/>
              <a:t>Edit Master text styles</a:t>
            </a:r>
          </a:p>
          <a:p>
            <a:pPr lvl="1"/>
            <a:r>
              <a:rPr lang="en-US" altLang="en-US"/>
              <a:t>Second level</a:t>
            </a:r>
          </a:p>
        </p:txBody>
      </p:sp>
      <p:sp>
        <p:nvSpPr>
          <p:cNvPr id="8" name="Rectangle 10"/>
          <p:cNvSpPr>
            <a:spLocks noGrp="1" noChangeArrowheads="1"/>
          </p:cNvSpPr>
          <p:nvPr>
            <p:ph type="ftr" sz="quarter" idx="12"/>
          </p:nvPr>
        </p:nvSpPr>
        <p:spPr>
          <a:xfrm>
            <a:off x="2698751" y="6221413"/>
            <a:ext cx="3862916" cy="311150"/>
          </a:xfrm>
        </p:spPr>
        <p:txBody>
          <a:bodyPr/>
          <a:lstStyle>
            <a:lvl1pPr>
              <a:defRPr sz="1300"/>
            </a:lvl1pPr>
          </a:lstStyle>
          <a:p>
            <a:pPr>
              <a:defRPr/>
            </a:pPr>
            <a:endParaRPr lang="en-US" dirty="0"/>
          </a:p>
        </p:txBody>
      </p:sp>
    </p:spTree>
    <p:extLst>
      <p:ext uri="{BB962C8B-B14F-4D97-AF65-F5344CB8AC3E}">
        <p14:creationId xmlns:p14="http://schemas.microsoft.com/office/powerpoint/2010/main" val="470292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AAFF-C6AB-43BB-8951-B36B14897613}"/>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7C3FA710-A8CD-461D-A991-1EFCDCE1422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D554CD24-C970-4175-8427-B685AC14ED99}"/>
              </a:ext>
            </a:extLst>
          </p:cNvPr>
          <p:cNvSpPr>
            <a:spLocks noGrp="1"/>
          </p:cNvSpPr>
          <p:nvPr>
            <p:ph type="dt" sz="half" idx="10"/>
          </p:nvPr>
        </p:nvSpPr>
        <p:spPr/>
        <p:txBody>
          <a:bodyPr/>
          <a:lstStyle/>
          <a:p>
            <a:fld id="{4EDE50EA-A2C6-48DD-AD7D-7C3883FB6A85}" type="datetimeFigureOut">
              <a:rPr lang="es-ES_tradnl" smtClean="0"/>
              <a:t>26/07/2022</a:t>
            </a:fld>
            <a:endParaRPr lang="es-ES_tradnl"/>
          </a:p>
        </p:txBody>
      </p:sp>
      <p:sp>
        <p:nvSpPr>
          <p:cNvPr id="5" name="Footer Placeholder 4">
            <a:extLst>
              <a:ext uri="{FF2B5EF4-FFF2-40B4-BE49-F238E27FC236}">
                <a16:creationId xmlns:a16="http://schemas.microsoft.com/office/drawing/2014/main" id="{476AF42C-4F69-424F-8B6E-CD767565810B}"/>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1FE12CC0-B169-4FF4-A68C-CC1950C5DB37}"/>
              </a:ext>
            </a:extLst>
          </p:cNvPr>
          <p:cNvSpPr>
            <a:spLocks noGrp="1"/>
          </p:cNvSpPr>
          <p:nvPr>
            <p:ph type="sldNum" sz="quarter" idx="12"/>
          </p:nvPr>
        </p:nvSpPr>
        <p:spPr/>
        <p:txBody>
          <a:bodyPr/>
          <a:lstStyle/>
          <a:p>
            <a:fld id="{7B723B70-9016-4FE3-8E02-67FF399A6274}" type="slidenum">
              <a:rPr lang="es-ES_tradnl" smtClean="0"/>
              <a:t>‹#›</a:t>
            </a:fld>
            <a:endParaRPr lang="es-ES_tradnl"/>
          </a:p>
        </p:txBody>
      </p:sp>
    </p:spTree>
    <p:extLst>
      <p:ext uri="{BB962C8B-B14F-4D97-AF65-F5344CB8AC3E}">
        <p14:creationId xmlns:p14="http://schemas.microsoft.com/office/powerpoint/2010/main" val="3154213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D3A75-4732-4865-98C1-2F2EA2C963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C407F0A0-FC02-45C1-8193-7EA2483247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B3B989D-07AE-477E-8BE8-70EB47048539}"/>
              </a:ext>
            </a:extLst>
          </p:cNvPr>
          <p:cNvSpPr>
            <a:spLocks noGrp="1"/>
          </p:cNvSpPr>
          <p:nvPr>
            <p:ph type="dt" sz="half" idx="10"/>
          </p:nvPr>
        </p:nvSpPr>
        <p:spPr/>
        <p:txBody>
          <a:bodyPr/>
          <a:lstStyle/>
          <a:p>
            <a:fld id="{4EDE50EA-A2C6-48DD-AD7D-7C3883FB6A85}" type="datetimeFigureOut">
              <a:rPr lang="es-ES_tradnl" smtClean="0"/>
              <a:t>26/07/2022</a:t>
            </a:fld>
            <a:endParaRPr lang="es-ES_tradnl"/>
          </a:p>
        </p:txBody>
      </p:sp>
      <p:sp>
        <p:nvSpPr>
          <p:cNvPr id="5" name="Footer Placeholder 4">
            <a:extLst>
              <a:ext uri="{FF2B5EF4-FFF2-40B4-BE49-F238E27FC236}">
                <a16:creationId xmlns:a16="http://schemas.microsoft.com/office/drawing/2014/main" id="{EBB74208-23EF-440B-9E87-A27431ACD63E}"/>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0C379430-15BF-4385-B256-696EBC1E7602}"/>
              </a:ext>
            </a:extLst>
          </p:cNvPr>
          <p:cNvSpPr>
            <a:spLocks noGrp="1"/>
          </p:cNvSpPr>
          <p:nvPr>
            <p:ph type="sldNum" sz="quarter" idx="12"/>
          </p:nvPr>
        </p:nvSpPr>
        <p:spPr/>
        <p:txBody>
          <a:bodyPr/>
          <a:lstStyle/>
          <a:p>
            <a:fld id="{7B723B70-9016-4FE3-8E02-67FF399A6274}" type="slidenum">
              <a:rPr lang="es-ES_tradnl" smtClean="0"/>
              <a:t>‹#›</a:t>
            </a:fld>
            <a:endParaRPr lang="es-ES_tradnl"/>
          </a:p>
        </p:txBody>
      </p:sp>
    </p:spTree>
    <p:extLst>
      <p:ext uri="{BB962C8B-B14F-4D97-AF65-F5344CB8AC3E}">
        <p14:creationId xmlns:p14="http://schemas.microsoft.com/office/powerpoint/2010/main" val="1180195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0C6A7-8BFF-4F34-84E3-5B2554CAD9B3}"/>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9CA2DB6E-5137-442C-898A-C524471B585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Content Placeholder 3">
            <a:extLst>
              <a:ext uri="{FF2B5EF4-FFF2-40B4-BE49-F238E27FC236}">
                <a16:creationId xmlns:a16="http://schemas.microsoft.com/office/drawing/2014/main" id="{449CC96C-5D33-493D-8E14-D7111AF456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Date Placeholder 4">
            <a:extLst>
              <a:ext uri="{FF2B5EF4-FFF2-40B4-BE49-F238E27FC236}">
                <a16:creationId xmlns:a16="http://schemas.microsoft.com/office/drawing/2014/main" id="{3161A4D1-AC01-4896-ABAE-CB2A285BE78C}"/>
              </a:ext>
            </a:extLst>
          </p:cNvPr>
          <p:cNvSpPr>
            <a:spLocks noGrp="1"/>
          </p:cNvSpPr>
          <p:nvPr>
            <p:ph type="dt" sz="half" idx="10"/>
          </p:nvPr>
        </p:nvSpPr>
        <p:spPr/>
        <p:txBody>
          <a:bodyPr/>
          <a:lstStyle/>
          <a:p>
            <a:fld id="{4EDE50EA-A2C6-48DD-AD7D-7C3883FB6A85}" type="datetimeFigureOut">
              <a:rPr lang="es-ES_tradnl" smtClean="0"/>
              <a:t>26/07/2022</a:t>
            </a:fld>
            <a:endParaRPr lang="es-ES_tradnl"/>
          </a:p>
        </p:txBody>
      </p:sp>
      <p:sp>
        <p:nvSpPr>
          <p:cNvPr id="6" name="Footer Placeholder 5">
            <a:extLst>
              <a:ext uri="{FF2B5EF4-FFF2-40B4-BE49-F238E27FC236}">
                <a16:creationId xmlns:a16="http://schemas.microsoft.com/office/drawing/2014/main" id="{071A2E44-0851-430A-9602-94BCEA7B0A75}"/>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20DA9C1B-FE83-48F2-B960-CC69B5D39766}"/>
              </a:ext>
            </a:extLst>
          </p:cNvPr>
          <p:cNvSpPr>
            <a:spLocks noGrp="1"/>
          </p:cNvSpPr>
          <p:nvPr>
            <p:ph type="sldNum" sz="quarter" idx="12"/>
          </p:nvPr>
        </p:nvSpPr>
        <p:spPr/>
        <p:txBody>
          <a:bodyPr/>
          <a:lstStyle/>
          <a:p>
            <a:fld id="{7B723B70-9016-4FE3-8E02-67FF399A6274}" type="slidenum">
              <a:rPr lang="es-ES_tradnl" smtClean="0"/>
              <a:t>‹#›</a:t>
            </a:fld>
            <a:endParaRPr lang="es-ES_tradnl"/>
          </a:p>
        </p:txBody>
      </p:sp>
    </p:spTree>
    <p:extLst>
      <p:ext uri="{BB962C8B-B14F-4D97-AF65-F5344CB8AC3E}">
        <p14:creationId xmlns:p14="http://schemas.microsoft.com/office/powerpoint/2010/main" val="2805537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B9DA5-A405-4109-8770-75A3591F43F3}"/>
              </a:ext>
            </a:extLst>
          </p:cNvPr>
          <p:cNvSpPr>
            <a:spLocks noGrp="1"/>
          </p:cNvSpPr>
          <p:nvPr>
            <p:ph type="title"/>
          </p:nvPr>
        </p:nvSpPr>
        <p:spPr>
          <a:xfrm>
            <a:off x="839788" y="365125"/>
            <a:ext cx="10515600" cy="1325563"/>
          </a:xfrm>
        </p:spPr>
        <p:txBody>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BACE3BC2-9AD5-487F-BC62-B8702FADF3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17EDFB-8DBF-4FC3-ADA8-87A563DD6FB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Text Placeholder 4">
            <a:extLst>
              <a:ext uri="{FF2B5EF4-FFF2-40B4-BE49-F238E27FC236}">
                <a16:creationId xmlns:a16="http://schemas.microsoft.com/office/drawing/2014/main" id="{441905B1-3C33-4141-A7D6-F6D97B34C1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801B6D-BB81-4E12-8D99-BBC65D1A017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7" name="Date Placeholder 6">
            <a:extLst>
              <a:ext uri="{FF2B5EF4-FFF2-40B4-BE49-F238E27FC236}">
                <a16:creationId xmlns:a16="http://schemas.microsoft.com/office/drawing/2014/main" id="{0B41A504-91A9-4657-9419-E48A49A4DAD4}"/>
              </a:ext>
            </a:extLst>
          </p:cNvPr>
          <p:cNvSpPr>
            <a:spLocks noGrp="1"/>
          </p:cNvSpPr>
          <p:nvPr>
            <p:ph type="dt" sz="half" idx="10"/>
          </p:nvPr>
        </p:nvSpPr>
        <p:spPr/>
        <p:txBody>
          <a:bodyPr/>
          <a:lstStyle/>
          <a:p>
            <a:fld id="{4EDE50EA-A2C6-48DD-AD7D-7C3883FB6A85}" type="datetimeFigureOut">
              <a:rPr lang="es-ES_tradnl" smtClean="0"/>
              <a:t>26/07/2022</a:t>
            </a:fld>
            <a:endParaRPr lang="es-ES_tradnl"/>
          </a:p>
        </p:txBody>
      </p:sp>
      <p:sp>
        <p:nvSpPr>
          <p:cNvPr id="8" name="Footer Placeholder 7">
            <a:extLst>
              <a:ext uri="{FF2B5EF4-FFF2-40B4-BE49-F238E27FC236}">
                <a16:creationId xmlns:a16="http://schemas.microsoft.com/office/drawing/2014/main" id="{F5EFAEAA-EF6B-403F-96CE-EF8E8D41962E}"/>
              </a:ext>
            </a:extLst>
          </p:cNvPr>
          <p:cNvSpPr>
            <a:spLocks noGrp="1"/>
          </p:cNvSpPr>
          <p:nvPr>
            <p:ph type="ftr" sz="quarter" idx="11"/>
          </p:nvPr>
        </p:nvSpPr>
        <p:spPr/>
        <p:txBody>
          <a:bodyPr/>
          <a:lstStyle/>
          <a:p>
            <a:endParaRPr lang="es-ES_tradnl"/>
          </a:p>
        </p:txBody>
      </p:sp>
      <p:sp>
        <p:nvSpPr>
          <p:cNvPr id="9" name="Slide Number Placeholder 8">
            <a:extLst>
              <a:ext uri="{FF2B5EF4-FFF2-40B4-BE49-F238E27FC236}">
                <a16:creationId xmlns:a16="http://schemas.microsoft.com/office/drawing/2014/main" id="{1BE424BE-41D4-4D4C-80A4-47B147F82755}"/>
              </a:ext>
            </a:extLst>
          </p:cNvPr>
          <p:cNvSpPr>
            <a:spLocks noGrp="1"/>
          </p:cNvSpPr>
          <p:nvPr>
            <p:ph type="sldNum" sz="quarter" idx="12"/>
          </p:nvPr>
        </p:nvSpPr>
        <p:spPr/>
        <p:txBody>
          <a:bodyPr/>
          <a:lstStyle/>
          <a:p>
            <a:fld id="{7B723B70-9016-4FE3-8E02-67FF399A6274}" type="slidenum">
              <a:rPr lang="es-ES_tradnl" smtClean="0"/>
              <a:t>‹#›</a:t>
            </a:fld>
            <a:endParaRPr lang="es-ES_tradnl"/>
          </a:p>
        </p:txBody>
      </p:sp>
    </p:spTree>
    <p:extLst>
      <p:ext uri="{BB962C8B-B14F-4D97-AF65-F5344CB8AC3E}">
        <p14:creationId xmlns:p14="http://schemas.microsoft.com/office/powerpoint/2010/main" val="3831244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E02E5-0037-4C63-9790-AE3889E45042}"/>
              </a:ext>
            </a:extLst>
          </p:cNvPr>
          <p:cNvSpPr>
            <a:spLocks noGrp="1"/>
          </p:cNvSpPr>
          <p:nvPr>
            <p:ph type="title"/>
          </p:nvPr>
        </p:nvSpPr>
        <p:spPr/>
        <p:txBody>
          <a:bodyPr/>
          <a:lstStyle/>
          <a:p>
            <a:r>
              <a:rPr lang="en-US"/>
              <a:t>Click to edit Master title style</a:t>
            </a:r>
            <a:endParaRPr lang="es-ES_tradnl"/>
          </a:p>
        </p:txBody>
      </p:sp>
      <p:sp>
        <p:nvSpPr>
          <p:cNvPr id="3" name="Date Placeholder 2">
            <a:extLst>
              <a:ext uri="{FF2B5EF4-FFF2-40B4-BE49-F238E27FC236}">
                <a16:creationId xmlns:a16="http://schemas.microsoft.com/office/drawing/2014/main" id="{F3B02EE9-419B-4703-BDF7-2928AB27EE8E}"/>
              </a:ext>
            </a:extLst>
          </p:cNvPr>
          <p:cNvSpPr>
            <a:spLocks noGrp="1"/>
          </p:cNvSpPr>
          <p:nvPr>
            <p:ph type="dt" sz="half" idx="10"/>
          </p:nvPr>
        </p:nvSpPr>
        <p:spPr/>
        <p:txBody>
          <a:bodyPr/>
          <a:lstStyle/>
          <a:p>
            <a:fld id="{4EDE50EA-A2C6-48DD-AD7D-7C3883FB6A85}" type="datetimeFigureOut">
              <a:rPr lang="es-ES_tradnl" smtClean="0"/>
              <a:t>26/07/2022</a:t>
            </a:fld>
            <a:endParaRPr lang="es-ES_tradnl"/>
          </a:p>
        </p:txBody>
      </p:sp>
      <p:sp>
        <p:nvSpPr>
          <p:cNvPr id="4" name="Footer Placeholder 3">
            <a:extLst>
              <a:ext uri="{FF2B5EF4-FFF2-40B4-BE49-F238E27FC236}">
                <a16:creationId xmlns:a16="http://schemas.microsoft.com/office/drawing/2014/main" id="{B0E2C568-3D72-4D76-ABCA-46001196B774}"/>
              </a:ext>
            </a:extLst>
          </p:cNvPr>
          <p:cNvSpPr>
            <a:spLocks noGrp="1"/>
          </p:cNvSpPr>
          <p:nvPr>
            <p:ph type="ftr" sz="quarter" idx="11"/>
          </p:nvPr>
        </p:nvSpPr>
        <p:spPr/>
        <p:txBody>
          <a:bodyPr/>
          <a:lstStyle/>
          <a:p>
            <a:endParaRPr lang="es-ES_tradnl"/>
          </a:p>
        </p:txBody>
      </p:sp>
      <p:sp>
        <p:nvSpPr>
          <p:cNvPr id="5" name="Slide Number Placeholder 4">
            <a:extLst>
              <a:ext uri="{FF2B5EF4-FFF2-40B4-BE49-F238E27FC236}">
                <a16:creationId xmlns:a16="http://schemas.microsoft.com/office/drawing/2014/main" id="{BE52BF5E-291B-4D2D-8DD7-A672996C3B33}"/>
              </a:ext>
            </a:extLst>
          </p:cNvPr>
          <p:cNvSpPr>
            <a:spLocks noGrp="1"/>
          </p:cNvSpPr>
          <p:nvPr>
            <p:ph type="sldNum" sz="quarter" idx="12"/>
          </p:nvPr>
        </p:nvSpPr>
        <p:spPr/>
        <p:txBody>
          <a:bodyPr/>
          <a:lstStyle/>
          <a:p>
            <a:fld id="{7B723B70-9016-4FE3-8E02-67FF399A6274}" type="slidenum">
              <a:rPr lang="es-ES_tradnl" smtClean="0"/>
              <a:t>‹#›</a:t>
            </a:fld>
            <a:endParaRPr lang="es-ES_tradnl"/>
          </a:p>
        </p:txBody>
      </p:sp>
    </p:spTree>
    <p:extLst>
      <p:ext uri="{BB962C8B-B14F-4D97-AF65-F5344CB8AC3E}">
        <p14:creationId xmlns:p14="http://schemas.microsoft.com/office/powerpoint/2010/main" val="1799224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83CB74-F1C4-4278-AAD4-F5712579C4E8}"/>
              </a:ext>
            </a:extLst>
          </p:cNvPr>
          <p:cNvSpPr>
            <a:spLocks noGrp="1"/>
          </p:cNvSpPr>
          <p:nvPr>
            <p:ph type="dt" sz="half" idx="10"/>
          </p:nvPr>
        </p:nvSpPr>
        <p:spPr/>
        <p:txBody>
          <a:bodyPr/>
          <a:lstStyle/>
          <a:p>
            <a:fld id="{4EDE50EA-A2C6-48DD-AD7D-7C3883FB6A85}" type="datetimeFigureOut">
              <a:rPr lang="es-ES_tradnl" smtClean="0"/>
              <a:t>26/07/2022</a:t>
            </a:fld>
            <a:endParaRPr lang="es-ES_tradnl"/>
          </a:p>
        </p:txBody>
      </p:sp>
      <p:sp>
        <p:nvSpPr>
          <p:cNvPr id="3" name="Footer Placeholder 2">
            <a:extLst>
              <a:ext uri="{FF2B5EF4-FFF2-40B4-BE49-F238E27FC236}">
                <a16:creationId xmlns:a16="http://schemas.microsoft.com/office/drawing/2014/main" id="{3A97CC38-B120-48B5-9921-DA103110686E}"/>
              </a:ext>
            </a:extLst>
          </p:cNvPr>
          <p:cNvSpPr>
            <a:spLocks noGrp="1"/>
          </p:cNvSpPr>
          <p:nvPr>
            <p:ph type="ftr" sz="quarter" idx="11"/>
          </p:nvPr>
        </p:nvSpPr>
        <p:spPr/>
        <p:txBody>
          <a:bodyPr/>
          <a:lstStyle/>
          <a:p>
            <a:endParaRPr lang="es-ES_tradnl"/>
          </a:p>
        </p:txBody>
      </p:sp>
      <p:sp>
        <p:nvSpPr>
          <p:cNvPr id="4" name="Slide Number Placeholder 3">
            <a:extLst>
              <a:ext uri="{FF2B5EF4-FFF2-40B4-BE49-F238E27FC236}">
                <a16:creationId xmlns:a16="http://schemas.microsoft.com/office/drawing/2014/main" id="{55442AAC-E382-4E81-B87A-D8F19A541A6C}"/>
              </a:ext>
            </a:extLst>
          </p:cNvPr>
          <p:cNvSpPr>
            <a:spLocks noGrp="1"/>
          </p:cNvSpPr>
          <p:nvPr>
            <p:ph type="sldNum" sz="quarter" idx="12"/>
          </p:nvPr>
        </p:nvSpPr>
        <p:spPr/>
        <p:txBody>
          <a:bodyPr/>
          <a:lstStyle/>
          <a:p>
            <a:fld id="{7B723B70-9016-4FE3-8E02-67FF399A6274}" type="slidenum">
              <a:rPr lang="es-ES_tradnl" smtClean="0"/>
              <a:t>‹#›</a:t>
            </a:fld>
            <a:endParaRPr lang="es-ES_tradnl"/>
          </a:p>
        </p:txBody>
      </p:sp>
    </p:spTree>
    <p:extLst>
      <p:ext uri="{BB962C8B-B14F-4D97-AF65-F5344CB8AC3E}">
        <p14:creationId xmlns:p14="http://schemas.microsoft.com/office/powerpoint/2010/main" val="1769604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9AD1C-367E-4BAA-B7AD-E9924F44B5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9907456B-EE69-47EF-BF7C-D01566C74D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Text Placeholder 3">
            <a:extLst>
              <a:ext uri="{FF2B5EF4-FFF2-40B4-BE49-F238E27FC236}">
                <a16:creationId xmlns:a16="http://schemas.microsoft.com/office/drawing/2014/main" id="{0AC069D4-EB36-4119-A531-6697F2C991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150C6B-857D-43A1-9B8F-24882724AF8B}"/>
              </a:ext>
            </a:extLst>
          </p:cNvPr>
          <p:cNvSpPr>
            <a:spLocks noGrp="1"/>
          </p:cNvSpPr>
          <p:nvPr>
            <p:ph type="dt" sz="half" idx="10"/>
          </p:nvPr>
        </p:nvSpPr>
        <p:spPr/>
        <p:txBody>
          <a:bodyPr/>
          <a:lstStyle/>
          <a:p>
            <a:fld id="{4EDE50EA-A2C6-48DD-AD7D-7C3883FB6A85}" type="datetimeFigureOut">
              <a:rPr lang="es-ES_tradnl" smtClean="0"/>
              <a:t>26/07/2022</a:t>
            </a:fld>
            <a:endParaRPr lang="es-ES_tradnl"/>
          </a:p>
        </p:txBody>
      </p:sp>
      <p:sp>
        <p:nvSpPr>
          <p:cNvPr id="6" name="Footer Placeholder 5">
            <a:extLst>
              <a:ext uri="{FF2B5EF4-FFF2-40B4-BE49-F238E27FC236}">
                <a16:creationId xmlns:a16="http://schemas.microsoft.com/office/drawing/2014/main" id="{C2BEDF4C-4795-465A-B401-4F4E8F9CD70D}"/>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C4428B19-07B8-4407-946B-404C4E79054F}"/>
              </a:ext>
            </a:extLst>
          </p:cNvPr>
          <p:cNvSpPr>
            <a:spLocks noGrp="1"/>
          </p:cNvSpPr>
          <p:nvPr>
            <p:ph type="sldNum" sz="quarter" idx="12"/>
          </p:nvPr>
        </p:nvSpPr>
        <p:spPr/>
        <p:txBody>
          <a:bodyPr/>
          <a:lstStyle/>
          <a:p>
            <a:fld id="{7B723B70-9016-4FE3-8E02-67FF399A6274}" type="slidenum">
              <a:rPr lang="es-ES_tradnl" smtClean="0"/>
              <a:t>‹#›</a:t>
            </a:fld>
            <a:endParaRPr lang="es-ES_tradnl"/>
          </a:p>
        </p:txBody>
      </p:sp>
    </p:spTree>
    <p:extLst>
      <p:ext uri="{BB962C8B-B14F-4D97-AF65-F5344CB8AC3E}">
        <p14:creationId xmlns:p14="http://schemas.microsoft.com/office/powerpoint/2010/main" val="431327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7E2BB-2F29-4A6E-9744-D321FC3B5B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Picture Placeholder 2">
            <a:extLst>
              <a:ext uri="{FF2B5EF4-FFF2-40B4-BE49-F238E27FC236}">
                <a16:creationId xmlns:a16="http://schemas.microsoft.com/office/drawing/2014/main" id="{5AF9B428-A400-4C72-889B-8433087DA6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Text Placeholder 3">
            <a:extLst>
              <a:ext uri="{FF2B5EF4-FFF2-40B4-BE49-F238E27FC236}">
                <a16:creationId xmlns:a16="http://schemas.microsoft.com/office/drawing/2014/main" id="{A138691A-2474-42B8-B9F6-FBB8FF5F46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93A030-20B9-4C6B-9357-51E36EBAE703}"/>
              </a:ext>
            </a:extLst>
          </p:cNvPr>
          <p:cNvSpPr>
            <a:spLocks noGrp="1"/>
          </p:cNvSpPr>
          <p:nvPr>
            <p:ph type="dt" sz="half" idx="10"/>
          </p:nvPr>
        </p:nvSpPr>
        <p:spPr/>
        <p:txBody>
          <a:bodyPr/>
          <a:lstStyle/>
          <a:p>
            <a:fld id="{4EDE50EA-A2C6-48DD-AD7D-7C3883FB6A85}" type="datetimeFigureOut">
              <a:rPr lang="es-ES_tradnl" smtClean="0"/>
              <a:t>26/07/2022</a:t>
            </a:fld>
            <a:endParaRPr lang="es-ES_tradnl"/>
          </a:p>
        </p:txBody>
      </p:sp>
      <p:sp>
        <p:nvSpPr>
          <p:cNvPr id="6" name="Footer Placeholder 5">
            <a:extLst>
              <a:ext uri="{FF2B5EF4-FFF2-40B4-BE49-F238E27FC236}">
                <a16:creationId xmlns:a16="http://schemas.microsoft.com/office/drawing/2014/main" id="{9107C90D-F58D-4337-BF98-A7E2010B7620}"/>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DFDD0D63-840B-46E0-8DEB-AB7704805AE9}"/>
              </a:ext>
            </a:extLst>
          </p:cNvPr>
          <p:cNvSpPr>
            <a:spLocks noGrp="1"/>
          </p:cNvSpPr>
          <p:nvPr>
            <p:ph type="sldNum" sz="quarter" idx="12"/>
          </p:nvPr>
        </p:nvSpPr>
        <p:spPr/>
        <p:txBody>
          <a:bodyPr/>
          <a:lstStyle/>
          <a:p>
            <a:fld id="{7B723B70-9016-4FE3-8E02-67FF399A6274}" type="slidenum">
              <a:rPr lang="es-ES_tradnl" smtClean="0"/>
              <a:t>‹#›</a:t>
            </a:fld>
            <a:endParaRPr lang="es-ES_tradnl"/>
          </a:p>
        </p:txBody>
      </p:sp>
    </p:spTree>
    <p:extLst>
      <p:ext uri="{BB962C8B-B14F-4D97-AF65-F5344CB8AC3E}">
        <p14:creationId xmlns:p14="http://schemas.microsoft.com/office/powerpoint/2010/main" val="2546805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CE8316-CB0A-49BB-8C2B-FDDFBC27A8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64A98F67-02F5-4661-9859-F1937D91E4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851FD3C8-B41F-4888-B250-E305B1FC15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DE50EA-A2C6-48DD-AD7D-7C3883FB6A85}" type="datetimeFigureOut">
              <a:rPr lang="es-ES_tradnl" smtClean="0"/>
              <a:t>26/07/2022</a:t>
            </a:fld>
            <a:endParaRPr lang="es-ES_tradnl"/>
          </a:p>
        </p:txBody>
      </p:sp>
      <p:sp>
        <p:nvSpPr>
          <p:cNvPr id="5" name="Footer Placeholder 4">
            <a:extLst>
              <a:ext uri="{FF2B5EF4-FFF2-40B4-BE49-F238E27FC236}">
                <a16:creationId xmlns:a16="http://schemas.microsoft.com/office/drawing/2014/main" id="{71EAF444-9E3A-4632-8D54-5BFFA4267C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Slide Number Placeholder 5">
            <a:extLst>
              <a:ext uri="{FF2B5EF4-FFF2-40B4-BE49-F238E27FC236}">
                <a16:creationId xmlns:a16="http://schemas.microsoft.com/office/drawing/2014/main" id="{6EC81940-722E-438A-83CA-0AA5E374B1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723B70-9016-4FE3-8E02-67FF399A6274}" type="slidenum">
              <a:rPr lang="es-ES_tradnl" smtClean="0"/>
              <a:t>‹#›</a:t>
            </a:fld>
            <a:endParaRPr lang="es-ES_tradnl"/>
          </a:p>
        </p:txBody>
      </p:sp>
    </p:spTree>
    <p:extLst>
      <p:ext uri="{BB962C8B-B14F-4D97-AF65-F5344CB8AC3E}">
        <p14:creationId xmlns:p14="http://schemas.microsoft.com/office/powerpoint/2010/main" val="30603670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https://www.state.nj.us/health/fhs/wic/documents/eWIC/APL.pdf"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state.nj.us/health/fhs/wic/ewic/vendor_ewic.shtml"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6.png"/><Relationship Id="rId1" Type="http://schemas.openxmlformats.org/officeDocument/2006/relationships/slideLayout" Target="../slideLayouts/slideLayout12.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result for bolthouse bagged carrots upc">
            <a:extLst>
              <a:ext uri="{FF2B5EF4-FFF2-40B4-BE49-F238E27FC236}">
                <a16:creationId xmlns:a16="http://schemas.microsoft.com/office/drawing/2014/main" id="{E7131EC5-193B-43EA-9DAB-3A9870FBC1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2993880" y="3767805"/>
            <a:ext cx="1261100" cy="12611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bolthouse bagged carrots upc">
            <a:extLst>
              <a:ext uri="{FF2B5EF4-FFF2-40B4-BE49-F238E27FC236}">
                <a16:creationId xmlns:a16="http://schemas.microsoft.com/office/drawing/2014/main" id="{E5A831C8-55E0-41AB-B6DB-25F038E115B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9494" t="16021" r="10025" b="18717"/>
          <a:stretch/>
        </p:blipFill>
        <p:spPr bwMode="auto">
          <a:xfrm>
            <a:off x="1389014" y="3743342"/>
            <a:ext cx="1604866" cy="130140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D6D9B29C-6D1F-4B99-8275-7C81BCE5A943}"/>
              </a:ext>
            </a:extLst>
          </p:cNvPr>
          <p:cNvSpPr>
            <a:spLocks noGrp="1"/>
          </p:cNvSpPr>
          <p:nvPr>
            <p:ph type="ctrTitle"/>
          </p:nvPr>
        </p:nvSpPr>
        <p:spPr>
          <a:xfrm>
            <a:off x="988431" y="482871"/>
            <a:ext cx="6326770" cy="1216156"/>
          </a:xfrm>
        </p:spPr>
        <p:txBody>
          <a:bodyPr>
            <a:normAutofit/>
          </a:bodyPr>
          <a:lstStyle/>
          <a:p>
            <a:r>
              <a:rPr lang="en-US" sz="4000" b="1" dirty="0">
                <a:latin typeface="+mn-lt"/>
              </a:rPr>
              <a:t>PLU Mapping </a:t>
            </a:r>
          </a:p>
        </p:txBody>
      </p:sp>
      <p:sp>
        <p:nvSpPr>
          <p:cNvPr id="3" name="Text Placeholder 2">
            <a:extLst>
              <a:ext uri="{FF2B5EF4-FFF2-40B4-BE49-F238E27FC236}">
                <a16:creationId xmlns:a16="http://schemas.microsoft.com/office/drawing/2014/main" id="{5F6A8F51-73CD-4B5C-9890-4780B7F1B8BF}"/>
              </a:ext>
            </a:extLst>
          </p:cNvPr>
          <p:cNvSpPr>
            <a:spLocks noGrp="1"/>
          </p:cNvSpPr>
          <p:nvPr>
            <p:ph type="body" sz="quarter" idx="11"/>
          </p:nvPr>
        </p:nvSpPr>
        <p:spPr>
          <a:xfrm>
            <a:off x="10061172" y="5158974"/>
            <a:ext cx="1993691" cy="373246"/>
          </a:xfrm>
        </p:spPr>
        <p:txBody>
          <a:bodyPr>
            <a:normAutofit/>
          </a:bodyPr>
          <a:lstStyle/>
          <a:p>
            <a:r>
              <a:rPr lang="en-US" sz="1400" b="1" dirty="0">
                <a:hlinkClick r:id="rId4">
                  <a:extLst>
                    <a:ext uri="{A12FA001-AC4F-418D-AE19-62706E023703}">
                      <ahyp:hlinkClr xmlns:ahyp="http://schemas.microsoft.com/office/drawing/2018/hyperlinkcolor" val="tx"/>
                    </a:ext>
                  </a:extLst>
                </a:hlinkClick>
              </a:rPr>
              <a:t>apl.xlsx (state.nj.us)</a:t>
            </a:r>
            <a:endParaRPr lang="en-US" sz="1400" b="1" dirty="0"/>
          </a:p>
        </p:txBody>
      </p:sp>
      <p:sp>
        <p:nvSpPr>
          <p:cNvPr id="4" name="TextBox 3">
            <a:extLst>
              <a:ext uri="{FF2B5EF4-FFF2-40B4-BE49-F238E27FC236}">
                <a16:creationId xmlns:a16="http://schemas.microsoft.com/office/drawing/2014/main" id="{247C1AC0-2D34-4D56-87D5-4DF1B08E4C09}"/>
              </a:ext>
            </a:extLst>
          </p:cNvPr>
          <p:cNvSpPr txBox="1"/>
          <p:nvPr/>
        </p:nvSpPr>
        <p:spPr>
          <a:xfrm>
            <a:off x="596953" y="1699026"/>
            <a:ext cx="11364194" cy="2031325"/>
          </a:xfrm>
          <a:prstGeom prst="rect">
            <a:avLst/>
          </a:prstGeom>
          <a:noFill/>
        </p:spPr>
        <p:txBody>
          <a:bodyPr wrap="square" rtlCol="0">
            <a:spAutoFit/>
          </a:bodyPr>
          <a:lstStyle/>
          <a:p>
            <a:pPr marL="285750" indent="-285750">
              <a:buFont typeface="Wingdings" panose="05000000000000000000" pitchFamily="2" charset="2"/>
              <a:buChar char="v"/>
            </a:pPr>
            <a:r>
              <a:rPr lang="en-US" dirty="0"/>
              <a:t>All PLUs must be mapped to the product most similar that is listed on the APL. This applies to any fresh fruit and vegetable in Category 19, Subcategory 001</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Bagged/Packaged fresh fruit and vegetables with </a:t>
            </a:r>
            <a:r>
              <a:rPr lang="en-US" b="1" dirty="0"/>
              <a:t>UPC’s</a:t>
            </a:r>
            <a:r>
              <a:rPr lang="en-US" dirty="0"/>
              <a:t> will not scan as a WIC authorized food item</a:t>
            </a:r>
          </a:p>
          <a:p>
            <a:pPr marL="742950" lvl="1" indent="-285750">
              <a:buFont typeface="Wingdings" panose="05000000000000000000" pitchFamily="2" charset="2"/>
              <a:buChar char="v"/>
            </a:pPr>
            <a:r>
              <a:rPr lang="en-US" dirty="0"/>
              <a:t>These UPC’s must be mapped to PLUs in the APL</a:t>
            </a:r>
          </a:p>
          <a:p>
            <a:pPr marL="742950" lvl="1" indent="-285750">
              <a:buFont typeface="Wingdings" panose="05000000000000000000" pitchFamily="2" charset="2"/>
              <a:buChar char="v"/>
            </a:pPr>
            <a:r>
              <a:rPr lang="en-US" dirty="0"/>
              <a:t>Ex. You receive a shipment of Bolthouse Farms bagged baby carrots, which contains a UPC barcode. This UPC must be mapped to a PLU on the APL for baby carrots. </a:t>
            </a:r>
          </a:p>
        </p:txBody>
      </p:sp>
      <p:pic>
        <p:nvPicPr>
          <p:cNvPr id="6" name="Picture 5">
            <a:extLst>
              <a:ext uri="{FF2B5EF4-FFF2-40B4-BE49-F238E27FC236}">
                <a16:creationId xmlns:a16="http://schemas.microsoft.com/office/drawing/2014/main" id="{05DC6945-C051-4357-A906-22E9CB0D18FF}"/>
              </a:ext>
            </a:extLst>
          </p:cNvPr>
          <p:cNvPicPr>
            <a:picLocks noChangeAspect="1"/>
          </p:cNvPicPr>
          <p:nvPr/>
        </p:nvPicPr>
        <p:blipFill>
          <a:blip r:embed="rId5"/>
          <a:stretch>
            <a:fillRect/>
          </a:stretch>
        </p:blipFill>
        <p:spPr>
          <a:xfrm>
            <a:off x="4495970" y="3676789"/>
            <a:ext cx="7223760" cy="1434508"/>
          </a:xfrm>
          <a:prstGeom prst="rect">
            <a:avLst/>
          </a:prstGeom>
        </p:spPr>
      </p:pic>
      <p:pic>
        <p:nvPicPr>
          <p:cNvPr id="9" name="Picture 8">
            <a:extLst>
              <a:ext uri="{FF2B5EF4-FFF2-40B4-BE49-F238E27FC236}">
                <a16:creationId xmlns:a16="http://schemas.microsoft.com/office/drawing/2014/main" id="{404AF9C3-4588-443A-B7F3-085195ABD9B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5387975"/>
            <a:ext cx="2191447" cy="1470025"/>
          </a:xfrm>
          <a:prstGeom prst="rect">
            <a:avLst/>
          </a:prstGeom>
        </p:spPr>
      </p:pic>
    </p:spTree>
    <p:extLst>
      <p:ext uri="{BB962C8B-B14F-4D97-AF65-F5344CB8AC3E}">
        <p14:creationId xmlns:p14="http://schemas.microsoft.com/office/powerpoint/2010/main" val="572669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13B6C-2E59-4A60-9454-84A51530B629}"/>
              </a:ext>
            </a:extLst>
          </p:cNvPr>
          <p:cNvSpPr>
            <a:spLocks noGrp="1"/>
          </p:cNvSpPr>
          <p:nvPr>
            <p:ph type="ctrTitle"/>
          </p:nvPr>
        </p:nvSpPr>
        <p:spPr>
          <a:xfrm>
            <a:off x="408344" y="468200"/>
            <a:ext cx="10606617" cy="1470025"/>
          </a:xfrm>
        </p:spPr>
        <p:txBody>
          <a:bodyPr>
            <a:normAutofit/>
          </a:bodyPr>
          <a:lstStyle/>
          <a:p>
            <a:r>
              <a:rPr lang="en-US" sz="4000" b="1" dirty="0">
                <a:latin typeface="+mn-lt"/>
              </a:rPr>
              <a:t>Troubleshooting Resources</a:t>
            </a:r>
            <a:endParaRPr lang="es-ES_tradnl" sz="4000" b="1" dirty="0">
              <a:latin typeface="+mn-lt"/>
            </a:endParaRPr>
          </a:p>
        </p:txBody>
      </p:sp>
      <p:sp>
        <p:nvSpPr>
          <p:cNvPr id="3" name="Text Placeholder 2">
            <a:extLst>
              <a:ext uri="{FF2B5EF4-FFF2-40B4-BE49-F238E27FC236}">
                <a16:creationId xmlns:a16="http://schemas.microsoft.com/office/drawing/2014/main" id="{A3DE8863-61A0-47F4-8A70-CC11C68B2BB1}"/>
              </a:ext>
            </a:extLst>
          </p:cNvPr>
          <p:cNvSpPr>
            <a:spLocks noGrp="1"/>
          </p:cNvSpPr>
          <p:nvPr>
            <p:ph type="body" sz="quarter" idx="11"/>
          </p:nvPr>
        </p:nvSpPr>
        <p:spPr/>
        <p:txBody>
          <a:bodyPr/>
          <a:lstStyle/>
          <a:p>
            <a:endParaRPr lang="es-ES_tradnl"/>
          </a:p>
        </p:txBody>
      </p:sp>
      <p:graphicFrame>
        <p:nvGraphicFramePr>
          <p:cNvPr id="4" name="Table 4">
            <a:extLst>
              <a:ext uri="{FF2B5EF4-FFF2-40B4-BE49-F238E27FC236}">
                <a16:creationId xmlns:a16="http://schemas.microsoft.com/office/drawing/2014/main" id="{E1B4C30E-C11D-4696-A8A8-43A3B98F579A}"/>
              </a:ext>
            </a:extLst>
          </p:cNvPr>
          <p:cNvGraphicFramePr>
            <a:graphicFrameLocks noGrp="1"/>
          </p:cNvGraphicFramePr>
          <p:nvPr>
            <p:extLst>
              <p:ext uri="{D42A27DB-BD31-4B8C-83A1-F6EECF244321}">
                <p14:modId xmlns:p14="http://schemas.microsoft.com/office/powerpoint/2010/main" val="1381616059"/>
              </p:ext>
            </p:extLst>
          </p:nvPr>
        </p:nvGraphicFramePr>
        <p:xfrm>
          <a:off x="76200" y="1503823"/>
          <a:ext cx="12039600" cy="5028740"/>
        </p:xfrm>
        <a:graphic>
          <a:graphicData uri="http://schemas.openxmlformats.org/drawingml/2006/table">
            <a:tbl>
              <a:tblPr firstRow="1" bandRow="1">
                <a:tableStyleId>{5C22544A-7EE6-4342-B048-85BDC9FD1C3A}</a:tableStyleId>
              </a:tblPr>
              <a:tblGrid>
                <a:gridCol w="4013200">
                  <a:extLst>
                    <a:ext uri="{9D8B030D-6E8A-4147-A177-3AD203B41FA5}">
                      <a16:colId xmlns:a16="http://schemas.microsoft.com/office/drawing/2014/main" val="469597654"/>
                    </a:ext>
                  </a:extLst>
                </a:gridCol>
                <a:gridCol w="3835400">
                  <a:extLst>
                    <a:ext uri="{9D8B030D-6E8A-4147-A177-3AD203B41FA5}">
                      <a16:colId xmlns:a16="http://schemas.microsoft.com/office/drawing/2014/main" val="1200608243"/>
                    </a:ext>
                  </a:extLst>
                </a:gridCol>
                <a:gridCol w="4191000">
                  <a:extLst>
                    <a:ext uri="{9D8B030D-6E8A-4147-A177-3AD203B41FA5}">
                      <a16:colId xmlns:a16="http://schemas.microsoft.com/office/drawing/2014/main" val="2030311010"/>
                    </a:ext>
                  </a:extLst>
                </a:gridCol>
              </a:tblGrid>
              <a:tr h="313970">
                <a:tc>
                  <a:txBody>
                    <a:bodyPr/>
                    <a:lstStyle/>
                    <a:p>
                      <a:r>
                        <a:rPr lang="es-ES_tradnl" sz="1600" b="1" kern="1200" dirty="0" err="1">
                          <a:solidFill>
                            <a:schemeClr val="lt1"/>
                          </a:solidFill>
                          <a:effectLst/>
                          <a:latin typeface="+mn-lt"/>
                          <a:ea typeface="+mn-ea"/>
                          <a:cs typeface="+mn-cs"/>
                        </a:rPr>
                        <a:t>Problem</a:t>
                      </a:r>
                      <a:r>
                        <a:rPr lang="es-ES_tradnl" sz="1600" b="1" kern="1200" dirty="0">
                          <a:solidFill>
                            <a:schemeClr val="lt1"/>
                          </a:solidFill>
                          <a:effectLst/>
                          <a:latin typeface="+mn-lt"/>
                          <a:ea typeface="+mn-ea"/>
                          <a:cs typeface="+mn-cs"/>
                        </a:rPr>
                        <a:t>/</a:t>
                      </a:r>
                      <a:r>
                        <a:rPr lang="es-ES_tradnl" sz="1600" b="1" kern="1200" dirty="0" err="1">
                          <a:solidFill>
                            <a:schemeClr val="lt1"/>
                          </a:solidFill>
                          <a:effectLst/>
                          <a:latin typeface="+mn-lt"/>
                          <a:ea typeface="+mn-ea"/>
                          <a:cs typeface="+mn-cs"/>
                        </a:rPr>
                        <a:t>Question</a:t>
                      </a:r>
                      <a:r>
                        <a:rPr lang="es-ES_tradnl" sz="1600" b="1" kern="1200" dirty="0">
                          <a:solidFill>
                            <a:schemeClr val="lt1"/>
                          </a:solidFill>
                          <a:effectLst/>
                          <a:latin typeface="+mn-lt"/>
                          <a:ea typeface="+mn-ea"/>
                          <a:cs typeface="+mn-cs"/>
                        </a:rPr>
                        <a:t> </a:t>
                      </a:r>
                      <a:endParaRPr lang="es-ES_tradnl" sz="1600" dirty="0">
                        <a:latin typeface="+mn-lt"/>
                      </a:endParaRPr>
                    </a:p>
                  </a:txBody>
                  <a:tcPr/>
                </a:tc>
                <a:tc>
                  <a:txBody>
                    <a:bodyPr/>
                    <a:lstStyle/>
                    <a:p>
                      <a:r>
                        <a:rPr lang="es-ES_tradnl" sz="1600" b="1" kern="1200" dirty="0" err="1">
                          <a:solidFill>
                            <a:schemeClr val="lt1"/>
                          </a:solidFill>
                          <a:effectLst/>
                          <a:latin typeface="+mn-lt"/>
                          <a:ea typeface="+mn-ea"/>
                          <a:cs typeface="+mn-cs"/>
                        </a:rPr>
                        <a:t>The</a:t>
                      </a:r>
                      <a:r>
                        <a:rPr lang="es-ES_tradnl" sz="1600" b="1" kern="1200" dirty="0">
                          <a:solidFill>
                            <a:schemeClr val="lt1"/>
                          </a:solidFill>
                          <a:effectLst/>
                          <a:latin typeface="+mn-lt"/>
                          <a:ea typeface="+mn-ea"/>
                          <a:cs typeface="+mn-cs"/>
                        </a:rPr>
                        <a:t> </a:t>
                      </a:r>
                      <a:r>
                        <a:rPr lang="es-ES_tradnl" sz="1600" b="1" kern="1200" dirty="0" err="1">
                          <a:solidFill>
                            <a:schemeClr val="lt1"/>
                          </a:solidFill>
                          <a:effectLst/>
                          <a:latin typeface="+mn-lt"/>
                          <a:ea typeface="+mn-ea"/>
                          <a:cs typeface="+mn-cs"/>
                        </a:rPr>
                        <a:t>Contact</a:t>
                      </a:r>
                      <a:r>
                        <a:rPr lang="es-ES_tradnl" sz="1600" b="1" kern="1200" dirty="0">
                          <a:solidFill>
                            <a:schemeClr val="lt1"/>
                          </a:solidFill>
                          <a:effectLst/>
                          <a:latin typeface="+mn-lt"/>
                          <a:ea typeface="+mn-ea"/>
                          <a:cs typeface="+mn-cs"/>
                        </a:rPr>
                        <a:t> </a:t>
                      </a:r>
                      <a:r>
                        <a:rPr lang="es-ES_tradnl" sz="1600" b="1" kern="1200" dirty="0" err="1">
                          <a:solidFill>
                            <a:schemeClr val="lt1"/>
                          </a:solidFill>
                          <a:effectLst/>
                          <a:latin typeface="+mn-lt"/>
                          <a:ea typeface="+mn-ea"/>
                          <a:cs typeface="+mn-cs"/>
                        </a:rPr>
                        <a:t>for</a:t>
                      </a:r>
                      <a:r>
                        <a:rPr lang="es-ES_tradnl" sz="1600" b="1" kern="1200" dirty="0">
                          <a:solidFill>
                            <a:schemeClr val="lt1"/>
                          </a:solidFill>
                          <a:effectLst/>
                          <a:latin typeface="+mn-lt"/>
                          <a:ea typeface="+mn-ea"/>
                          <a:cs typeface="+mn-cs"/>
                        </a:rPr>
                        <a:t> </a:t>
                      </a:r>
                      <a:r>
                        <a:rPr lang="es-ES_tradnl" sz="1600" b="1" kern="1200" dirty="0" err="1">
                          <a:solidFill>
                            <a:schemeClr val="lt1"/>
                          </a:solidFill>
                          <a:effectLst/>
                          <a:latin typeface="+mn-lt"/>
                          <a:ea typeface="+mn-ea"/>
                          <a:cs typeface="+mn-cs"/>
                        </a:rPr>
                        <a:t>Assistance</a:t>
                      </a:r>
                      <a:r>
                        <a:rPr lang="es-ES_tradnl" sz="1600" b="1" kern="1200" dirty="0">
                          <a:solidFill>
                            <a:schemeClr val="lt1"/>
                          </a:solidFill>
                          <a:effectLst/>
                          <a:latin typeface="+mn-lt"/>
                          <a:ea typeface="+mn-ea"/>
                          <a:cs typeface="+mn-cs"/>
                        </a:rPr>
                        <a:t> </a:t>
                      </a:r>
                      <a:endParaRPr lang="es-ES_tradnl" sz="1600" dirty="0">
                        <a:latin typeface="+mn-lt"/>
                      </a:endParaRPr>
                    </a:p>
                  </a:txBody>
                  <a:tcPr/>
                </a:tc>
                <a:tc>
                  <a:txBody>
                    <a:bodyPr/>
                    <a:lstStyle/>
                    <a:p>
                      <a:r>
                        <a:rPr lang="es-ES_tradnl" sz="1600" b="1" kern="1200" dirty="0" err="1">
                          <a:solidFill>
                            <a:schemeClr val="lt1"/>
                          </a:solidFill>
                          <a:effectLst/>
                          <a:latin typeface="+mn-lt"/>
                          <a:ea typeface="+mn-ea"/>
                          <a:cs typeface="+mn-cs"/>
                        </a:rPr>
                        <a:t>Contact</a:t>
                      </a:r>
                      <a:r>
                        <a:rPr lang="es-ES_tradnl" sz="1600" b="1" kern="1200" dirty="0">
                          <a:solidFill>
                            <a:schemeClr val="lt1"/>
                          </a:solidFill>
                          <a:effectLst/>
                          <a:latin typeface="+mn-lt"/>
                          <a:ea typeface="+mn-ea"/>
                          <a:cs typeface="+mn-cs"/>
                        </a:rPr>
                        <a:t> </a:t>
                      </a:r>
                      <a:r>
                        <a:rPr lang="es-ES_tradnl" sz="1600" b="1" kern="1200" dirty="0" err="1">
                          <a:solidFill>
                            <a:schemeClr val="lt1"/>
                          </a:solidFill>
                          <a:effectLst/>
                          <a:latin typeface="+mn-lt"/>
                          <a:ea typeface="+mn-ea"/>
                          <a:cs typeface="+mn-cs"/>
                        </a:rPr>
                        <a:t>Information</a:t>
                      </a:r>
                      <a:r>
                        <a:rPr lang="es-ES_tradnl" sz="1600" b="1" kern="1200" dirty="0">
                          <a:solidFill>
                            <a:schemeClr val="lt1"/>
                          </a:solidFill>
                          <a:effectLst/>
                          <a:latin typeface="+mn-lt"/>
                          <a:ea typeface="+mn-ea"/>
                          <a:cs typeface="+mn-cs"/>
                        </a:rPr>
                        <a:t> </a:t>
                      </a:r>
                      <a:endParaRPr lang="es-ES_tradnl" sz="1600" dirty="0">
                        <a:latin typeface="+mn-lt"/>
                      </a:endParaRPr>
                    </a:p>
                  </a:txBody>
                  <a:tcPr/>
                </a:tc>
                <a:extLst>
                  <a:ext uri="{0D108BD9-81ED-4DB2-BD59-A6C34878D82A}">
                    <a16:rowId xmlns:a16="http://schemas.microsoft.com/office/drawing/2014/main" val="766525775"/>
                  </a:ext>
                </a:extLst>
              </a:tr>
              <a:tr h="0">
                <a:tc>
                  <a:txBody>
                    <a:bodyPr/>
                    <a:lstStyle/>
                    <a:p>
                      <a:r>
                        <a:rPr lang="en-US" sz="1600" b="0" i="0" u="none" strike="noStrike" baseline="0" dirty="0">
                          <a:solidFill>
                            <a:srgbClr val="000000"/>
                          </a:solidFill>
                          <a:latin typeface="+mn-lt"/>
                        </a:rPr>
                        <a:t>Questions or concerns about the MARL prices 	</a:t>
                      </a:r>
                    </a:p>
                  </a:txBody>
                  <a:tcPr/>
                </a:tc>
                <a:tc>
                  <a:txBody>
                    <a:bodyPr/>
                    <a:lstStyle/>
                    <a:p>
                      <a:r>
                        <a:rPr lang="en-US" sz="1600" b="0" i="0" u="none" strike="noStrike" baseline="0" dirty="0">
                          <a:solidFill>
                            <a:srgbClr val="000000"/>
                          </a:solidFill>
                          <a:latin typeface="+mn-lt"/>
                        </a:rPr>
                        <a:t>NJ WIC State Agency Vendor Unit 	</a:t>
                      </a:r>
                    </a:p>
                    <a:p>
                      <a:pPr marL="0" indent="0">
                        <a:buNone/>
                      </a:pPr>
                      <a:endParaRPr lang="es-ES_tradnl" sz="1600" dirty="0">
                        <a:latin typeface="+mn-lt"/>
                      </a:endParaRPr>
                    </a:p>
                  </a:txBody>
                  <a:tcPr/>
                </a:tc>
                <a:tc>
                  <a:txBody>
                    <a:bodyPr/>
                    <a:lstStyle/>
                    <a:p>
                      <a:r>
                        <a:rPr lang="es-ES_tradnl" sz="1600" b="1" i="0" u="none" strike="noStrike" baseline="0" dirty="0">
                          <a:solidFill>
                            <a:schemeClr val="tx1"/>
                          </a:solidFill>
                          <a:latin typeface="+mn-lt"/>
                        </a:rPr>
                        <a:t>NJ.WICVendor@doh.nj.gov </a:t>
                      </a:r>
                      <a:endParaRPr lang="es-ES_tradnl" sz="1600" b="0" i="0" u="none" strike="noStrike" baseline="0" dirty="0">
                        <a:solidFill>
                          <a:schemeClr val="tx1"/>
                        </a:solidFill>
                        <a:latin typeface="+mn-lt"/>
                      </a:endParaRPr>
                    </a:p>
                    <a:p>
                      <a:r>
                        <a:rPr lang="es-ES_tradnl" sz="1600" b="1" i="0" u="none" strike="noStrike" baseline="0" dirty="0" err="1">
                          <a:solidFill>
                            <a:srgbClr val="000000"/>
                          </a:solidFill>
                          <a:latin typeface="+mn-lt"/>
                        </a:rPr>
                        <a:t>or</a:t>
                      </a:r>
                      <a:r>
                        <a:rPr lang="es-ES_tradnl" sz="1600" b="1" i="0" u="none" strike="noStrike" baseline="0" dirty="0">
                          <a:solidFill>
                            <a:srgbClr val="000000"/>
                          </a:solidFill>
                          <a:latin typeface="+mn-lt"/>
                        </a:rPr>
                        <a:t> </a:t>
                      </a:r>
                      <a:r>
                        <a:rPr lang="es-ES_tradnl" sz="1600" b="0" i="0" u="none" strike="noStrike" baseline="0" dirty="0">
                          <a:solidFill>
                            <a:srgbClr val="000000"/>
                          </a:solidFill>
                          <a:latin typeface="+mn-lt"/>
                        </a:rPr>
                        <a:t>609-292-9560</a:t>
                      </a:r>
                    </a:p>
                  </a:txBody>
                  <a:tcPr marL="89535" marR="89535" marT="0" marB="0"/>
                </a:tc>
                <a:extLst>
                  <a:ext uri="{0D108BD9-81ED-4DB2-BD59-A6C34878D82A}">
                    <a16:rowId xmlns:a16="http://schemas.microsoft.com/office/drawing/2014/main" val="341164358"/>
                  </a:ext>
                </a:extLst>
              </a:tr>
              <a:tr h="2283420">
                <a:tc>
                  <a:txBody>
                    <a:bodyPr/>
                    <a:lstStyle/>
                    <a:p>
                      <a:r>
                        <a:rPr lang="es-ES_tradnl" sz="1600" b="0" i="0" u="none" strike="noStrike" baseline="0" dirty="0" err="1">
                          <a:solidFill>
                            <a:srgbClr val="000000"/>
                          </a:solidFill>
                          <a:latin typeface="+mn-lt"/>
                        </a:rPr>
                        <a:t>Questions</a:t>
                      </a:r>
                      <a:r>
                        <a:rPr lang="es-ES_tradnl" sz="1600" b="0" i="0" u="none" strike="noStrike" baseline="0" dirty="0">
                          <a:solidFill>
                            <a:srgbClr val="000000"/>
                          </a:solidFill>
                          <a:latin typeface="+mn-lt"/>
                        </a:rPr>
                        <a:t> </a:t>
                      </a:r>
                      <a:r>
                        <a:rPr lang="es-ES_tradnl" sz="1600" b="0" i="0" u="none" strike="noStrike" baseline="0" dirty="0" err="1">
                          <a:solidFill>
                            <a:srgbClr val="000000"/>
                          </a:solidFill>
                          <a:latin typeface="+mn-lt"/>
                        </a:rPr>
                        <a:t>about</a:t>
                      </a:r>
                      <a:r>
                        <a:rPr lang="es-ES_tradnl" sz="1600" b="0" i="0" u="none" strike="noStrike" baseline="0" dirty="0">
                          <a:solidFill>
                            <a:srgbClr val="000000"/>
                          </a:solidFill>
                          <a:latin typeface="+mn-lt"/>
                        </a:rPr>
                        <a:t> </a:t>
                      </a:r>
                      <a:r>
                        <a:rPr lang="es-ES_tradnl" sz="1600" b="0" i="0" u="none" strike="noStrike" baseline="0" dirty="0" err="1">
                          <a:solidFill>
                            <a:srgbClr val="000000"/>
                          </a:solidFill>
                          <a:latin typeface="+mn-lt"/>
                        </a:rPr>
                        <a:t>eWIC</a:t>
                      </a:r>
                      <a:r>
                        <a:rPr lang="es-ES_tradnl" sz="1600" b="0" i="0" u="none" strike="noStrike" baseline="0" dirty="0">
                          <a:solidFill>
                            <a:srgbClr val="000000"/>
                          </a:solidFill>
                          <a:latin typeface="+mn-lt"/>
                        </a:rPr>
                        <a:t> </a:t>
                      </a:r>
                      <a:r>
                        <a:rPr lang="es-ES_tradnl" sz="1600" b="0" i="0" u="none" strike="noStrike" baseline="0" dirty="0" err="1">
                          <a:solidFill>
                            <a:srgbClr val="000000"/>
                          </a:solidFill>
                          <a:latin typeface="+mn-lt"/>
                        </a:rPr>
                        <a:t>transactions</a:t>
                      </a:r>
                      <a:r>
                        <a:rPr lang="es-ES_tradnl" sz="1600" b="0" i="0" u="none" strike="noStrike" baseline="0" dirty="0">
                          <a:solidFill>
                            <a:srgbClr val="000000"/>
                          </a:solidFill>
                          <a:latin typeface="+mn-lt"/>
                        </a:rPr>
                        <a:t> 	</a:t>
                      </a:r>
                    </a:p>
                    <a:p>
                      <a:r>
                        <a:rPr lang="en-US" sz="1600" b="0" i="0" u="none" strike="noStrike" baseline="0" dirty="0">
                          <a:solidFill>
                            <a:srgbClr val="000000"/>
                          </a:solidFill>
                          <a:latin typeface="+mn-lt"/>
                        </a:rPr>
                        <a:t>	</a:t>
                      </a:r>
                    </a:p>
                  </a:txBody>
                  <a:tcPr/>
                </a:tc>
                <a:tc>
                  <a:txBody>
                    <a:bodyPr/>
                    <a:lstStyle/>
                    <a:p>
                      <a:pPr marL="342900" indent="-342900">
                        <a:buAutoNum type="arabicPeriod"/>
                      </a:pPr>
                      <a:r>
                        <a:rPr lang="es-ES_tradnl" sz="1600" b="0" i="0" u="none" strike="noStrike" baseline="0" dirty="0">
                          <a:solidFill>
                            <a:srgbClr val="000000"/>
                          </a:solidFill>
                          <a:latin typeface="+mn-lt"/>
                        </a:rPr>
                        <a:t>POS </a:t>
                      </a:r>
                      <a:r>
                        <a:rPr lang="es-ES_tradnl" sz="1600" b="0" i="0" u="none" strike="noStrike" baseline="0" dirty="0" err="1">
                          <a:solidFill>
                            <a:srgbClr val="000000"/>
                          </a:solidFill>
                          <a:latin typeface="+mn-lt"/>
                        </a:rPr>
                        <a:t>provider</a:t>
                      </a:r>
                      <a:r>
                        <a:rPr lang="es-ES_tradnl" sz="1600" b="0" i="0" u="none" strike="noStrike" baseline="0" dirty="0">
                          <a:solidFill>
                            <a:srgbClr val="000000"/>
                          </a:solidFill>
                          <a:latin typeface="+mn-lt"/>
                        </a:rPr>
                        <a:t> </a:t>
                      </a:r>
                    </a:p>
                    <a:p>
                      <a:pPr marL="342900" indent="-342900">
                        <a:buAutoNum type="arabicPeriod"/>
                      </a:pPr>
                      <a:r>
                        <a:rPr lang="es-ES_tradnl" sz="1600" b="0" i="0" u="none" strike="noStrike" baseline="0" dirty="0" err="1">
                          <a:solidFill>
                            <a:srgbClr val="000000"/>
                          </a:solidFill>
                          <a:latin typeface="+mn-lt"/>
                        </a:rPr>
                        <a:t>Solutran</a:t>
                      </a:r>
                      <a:r>
                        <a:rPr lang="es-ES_tradnl" sz="1600" b="0" i="0" u="none" strike="noStrike" baseline="0" dirty="0">
                          <a:solidFill>
                            <a:srgbClr val="000000"/>
                          </a:solidFill>
                          <a:latin typeface="+mn-lt"/>
                        </a:rPr>
                        <a:t>, </a:t>
                      </a:r>
                      <a:r>
                        <a:rPr lang="es-ES_tradnl" sz="1600" b="0" i="0" u="none" strike="noStrike" baseline="0" dirty="0" err="1">
                          <a:solidFill>
                            <a:srgbClr val="000000"/>
                          </a:solidFill>
                          <a:latin typeface="+mn-lt"/>
                        </a:rPr>
                        <a:t>if</a:t>
                      </a:r>
                      <a:r>
                        <a:rPr lang="es-ES_tradnl" sz="1600" b="0" i="0" u="none" strike="noStrike" baseline="0" dirty="0">
                          <a:solidFill>
                            <a:srgbClr val="000000"/>
                          </a:solidFill>
                          <a:latin typeface="+mn-lt"/>
                        </a:rPr>
                        <a:t> </a:t>
                      </a:r>
                      <a:r>
                        <a:rPr lang="es-ES_tradnl" sz="1600" b="0" i="0" u="none" strike="noStrike" baseline="0" dirty="0" err="1">
                          <a:solidFill>
                            <a:srgbClr val="000000"/>
                          </a:solidFill>
                          <a:latin typeface="+mn-lt"/>
                        </a:rPr>
                        <a:t>it</a:t>
                      </a:r>
                      <a:r>
                        <a:rPr lang="es-ES_tradnl" sz="1600" b="0" i="0" u="none" strike="noStrike" baseline="0" dirty="0">
                          <a:solidFill>
                            <a:srgbClr val="000000"/>
                          </a:solidFill>
                          <a:latin typeface="+mn-lt"/>
                        </a:rPr>
                        <a:t> </a:t>
                      </a:r>
                      <a:r>
                        <a:rPr lang="es-ES_tradnl" sz="1600" b="0" i="0" u="none" strike="noStrike" baseline="0" dirty="0" err="1">
                          <a:solidFill>
                            <a:srgbClr val="000000"/>
                          </a:solidFill>
                          <a:latin typeface="+mn-lt"/>
                        </a:rPr>
                        <a:t>is</a:t>
                      </a:r>
                      <a:r>
                        <a:rPr lang="es-ES_tradnl" sz="1600" b="0" i="0" u="none" strike="noStrike" baseline="0" dirty="0">
                          <a:solidFill>
                            <a:srgbClr val="000000"/>
                          </a:solidFill>
                          <a:latin typeface="+mn-lt"/>
                        </a:rPr>
                        <a:t> a stand </a:t>
                      </a:r>
                      <a:r>
                        <a:rPr lang="es-ES_tradnl" sz="1600" b="0" i="0" u="none" strike="noStrike" baseline="0" dirty="0" err="1">
                          <a:solidFill>
                            <a:srgbClr val="000000"/>
                          </a:solidFill>
                          <a:latin typeface="+mn-lt"/>
                        </a:rPr>
                        <a:t>beside</a:t>
                      </a:r>
                      <a:r>
                        <a:rPr lang="es-ES_tradnl" sz="1600" b="0" i="0" u="none" strike="noStrike" baseline="0" dirty="0">
                          <a:solidFill>
                            <a:srgbClr val="000000"/>
                          </a:solidFill>
                          <a:latin typeface="+mn-lt"/>
                        </a:rPr>
                        <a:t> terminal</a:t>
                      </a:r>
                    </a:p>
                    <a:p>
                      <a:pPr marL="342900" indent="-342900">
                        <a:buAutoNum type="arabicPeriod"/>
                      </a:pPr>
                      <a:r>
                        <a:rPr lang="es-ES_tradnl" sz="1600" b="0" i="0" u="none" strike="noStrike" baseline="0" dirty="0">
                          <a:solidFill>
                            <a:srgbClr val="000000"/>
                          </a:solidFill>
                          <a:latin typeface="+mn-lt"/>
                        </a:rPr>
                        <a:t>NJ WIC </a:t>
                      </a:r>
                      <a:r>
                        <a:rPr lang="es-ES_tradnl" sz="1600" b="0" i="0" u="none" strike="noStrike" baseline="0" dirty="0" err="1">
                          <a:solidFill>
                            <a:srgbClr val="000000"/>
                          </a:solidFill>
                          <a:latin typeface="+mn-lt"/>
                        </a:rPr>
                        <a:t>State</a:t>
                      </a:r>
                      <a:r>
                        <a:rPr lang="es-ES_tradnl" sz="1600" b="0" i="0" u="none" strike="noStrike" baseline="0" dirty="0">
                          <a:solidFill>
                            <a:srgbClr val="000000"/>
                          </a:solidFill>
                          <a:latin typeface="+mn-lt"/>
                        </a:rPr>
                        <a:t> Agency </a:t>
                      </a:r>
                      <a:r>
                        <a:rPr lang="es-ES_tradnl" sz="1600" b="0" i="0" u="none" strike="noStrike" baseline="0" dirty="0" err="1">
                          <a:solidFill>
                            <a:srgbClr val="000000"/>
                          </a:solidFill>
                          <a:latin typeface="+mn-lt"/>
                        </a:rPr>
                        <a:t>Vendor</a:t>
                      </a:r>
                      <a:r>
                        <a:rPr lang="es-ES_tradnl" sz="1600" b="0" i="0" u="none" strike="noStrike" baseline="0" dirty="0">
                          <a:solidFill>
                            <a:srgbClr val="000000"/>
                          </a:solidFill>
                          <a:latin typeface="+mn-lt"/>
                        </a:rPr>
                        <a:t> </a:t>
                      </a:r>
                      <a:r>
                        <a:rPr lang="es-ES_tradnl" sz="1600" b="0" i="0" u="none" strike="noStrike" baseline="0" dirty="0" err="1">
                          <a:solidFill>
                            <a:srgbClr val="000000"/>
                          </a:solidFill>
                          <a:latin typeface="+mn-lt"/>
                        </a:rPr>
                        <a:t>Unit</a:t>
                      </a:r>
                      <a:r>
                        <a:rPr lang="es-ES_tradnl" sz="1600" b="0" i="0" u="none" strike="noStrike" baseline="0" dirty="0">
                          <a:solidFill>
                            <a:srgbClr val="000000"/>
                          </a:solidFill>
                          <a:latin typeface="+mn-lt"/>
                        </a:rPr>
                        <a:t>, </a:t>
                      </a:r>
                      <a:r>
                        <a:rPr lang="es-ES_tradnl" sz="1600" b="0" i="0" u="none" strike="noStrike" baseline="0" dirty="0" err="1">
                          <a:solidFill>
                            <a:srgbClr val="000000"/>
                          </a:solidFill>
                          <a:latin typeface="+mn-lt"/>
                        </a:rPr>
                        <a:t>if</a:t>
                      </a:r>
                      <a:r>
                        <a:rPr lang="es-ES_tradnl" sz="1600" b="0" i="0" u="none" strike="noStrike" baseline="0" dirty="0">
                          <a:solidFill>
                            <a:srgbClr val="000000"/>
                          </a:solidFill>
                          <a:latin typeface="+mn-lt"/>
                        </a:rPr>
                        <a:t> </a:t>
                      </a:r>
                      <a:r>
                        <a:rPr lang="es-ES_tradnl" sz="1600" b="0" i="0" u="none" strike="noStrike" baseline="0" dirty="0" err="1">
                          <a:solidFill>
                            <a:srgbClr val="000000"/>
                          </a:solidFill>
                          <a:latin typeface="+mn-lt"/>
                        </a:rPr>
                        <a:t>it</a:t>
                      </a:r>
                      <a:r>
                        <a:rPr lang="es-ES_tradnl" sz="1600" b="0" i="0" u="none" strike="noStrike" baseline="0" dirty="0">
                          <a:solidFill>
                            <a:srgbClr val="000000"/>
                          </a:solidFill>
                          <a:latin typeface="+mn-lt"/>
                        </a:rPr>
                        <a:t> </a:t>
                      </a:r>
                      <a:r>
                        <a:rPr lang="es-ES_tradnl" sz="1600" b="0" i="0" u="none" strike="noStrike" baseline="0" dirty="0" err="1">
                          <a:solidFill>
                            <a:srgbClr val="000000"/>
                          </a:solidFill>
                          <a:latin typeface="+mn-lt"/>
                        </a:rPr>
                        <a:t>is</a:t>
                      </a:r>
                      <a:r>
                        <a:rPr lang="es-ES_tradnl" sz="1600" b="0" i="0" u="none" strike="noStrike" baseline="0" dirty="0">
                          <a:solidFill>
                            <a:srgbClr val="000000"/>
                          </a:solidFill>
                          <a:latin typeface="+mn-lt"/>
                        </a:rPr>
                        <a:t> </a:t>
                      </a:r>
                      <a:r>
                        <a:rPr lang="es-ES_tradnl" sz="1600" b="0" i="0" u="none" strike="noStrike" baseline="0" dirty="0" err="1">
                          <a:solidFill>
                            <a:srgbClr val="000000"/>
                          </a:solidFill>
                          <a:latin typeface="+mn-lt"/>
                        </a:rPr>
                        <a:t>about</a:t>
                      </a:r>
                      <a:r>
                        <a:rPr lang="es-ES_tradnl" sz="1600" b="0" i="0" u="none" strike="noStrike" baseline="0" dirty="0">
                          <a:solidFill>
                            <a:srgbClr val="000000"/>
                          </a:solidFill>
                          <a:latin typeface="+mn-lt"/>
                        </a:rPr>
                        <a:t> WIC </a:t>
                      </a:r>
                      <a:r>
                        <a:rPr lang="es-ES_tradnl" sz="1600" b="0" i="0" u="none" strike="noStrike" baseline="0" dirty="0" err="1">
                          <a:solidFill>
                            <a:srgbClr val="000000"/>
                          </a:solidFill>
                          <a:latin typeface="+mn-lt"/>
                        </a:rPr>
                        <a:t>related</a:t>
                      </a:r>
                      <a:r>
                        <a:rPr lang="es-ES_tradnl" sz="1600" b="0" i="0" u="none" strike="noStrike" baseline="0" dirty="0">
                          <a:solidFill>
                            <a:srgbClr val="000000"/>
                          </a:solidFill>
                          <a:latin typeface="+mn-lt"/>
                        </a:rPr>
                        <a:t> </a:t>
                      </a:r>
                      <a:r>
                        <a:rPr lang="es-ES_tradnl" sz="1600" b="0" i="0" u="none" strike="noStrike" baseline="0" dirty="0" err="1">
                          <a:solidFill>
                            <a:srgbClr val="000000"/>
                          </a:solidFill>
                          <a:latin typeface="+mn-lt"/>
                        </a:rPr>
                        <a:t>policies</a:t>
                      </a:r>
                      <a:endParaRPr lang="es-ES_tradnl" sz="1600" dirty="0">
                        <a:latin typeface="+mn-lt"/>
                      </a:endParaRPr>
                    </a:p>
                  </a:txBody>
                  <a:tcPr/>
                </a:tc>
                <a:tc>
                  <a:txBody>
                    <a:bodyPr/>
                    <a:lstStyle/>
                    <a:p>
                      <a:r>
                        <a:rPr lang="en-US" sz="1600" b="1" i="0" u="none" strike="noStrike" baseline="0" dirty="0">
                          <a:solidFill>
                            <a:srgbClr val="000000"/>
                          </a:solidFill>
                          <a:latin typeface="+mn-lt"/>
                        </a:rPr>
                        <a:t>Vendor should contact their POS Provider </a:t>
                      </a:r>
                      <a:endParaRPr lang="en-US" sz="1600" b="0" i="0" u="none" strike="noStrike" baseline="0" dirty="0">
                        <a:solidFill>
                          <a:srgbClr val="000000"/>
                        </a:solidFill>
                        <a:latin typeface="+mn-lt"/>
                      </a:endParaRPr>
                    </a:p>
                    <a:p>
                      <a:r>
                        <a:rPr lang="es-ES_tradnl" sz="1600" b="1" i="0" u="none" strike="noStrike" baseline="0" dirty="0" err="1">
                          <a:solidFill>
                            <a:srgbClr val="000000"/>
                          </a:solidFill>
                          <a:latin typeface="+mn-lt"/>
                        </a:rPr>
                        <a:t>or</a:t>
                      </a:r>
                      <a:r>
                        <a:rPr lang="es-ES_tradnl" sz="1600" b="1" i="0" u="none" strike="noStrike" baseline="0" dirty="0">
                          <a:solidFill>
                            <a:srgbClr val="000000"/>
                          </a:solidFill>
                          <a:latin typeface="+mn-lt"/>
                        </a:rPr>
                        <a:t> </a:t>
                      </a:r>
                      <a:endParaRPr lang="es-ES_tradnl" sz="1600" b="0" i="0" u="none" strike="noStrike" baseline="0" dirty="0">
                        <a:solidFill>
                          <a:srgbClr val="000000"/>
                        </a:solidFill>
                        <a:latin typeface="+mn-lt"/>
                      </a:endParaRPr>
                    </a:p>
                    <a:p>
                      <a:r>
                        <a:rPr lang="es-ES_tradnl" sz="1600" b="1" i="0" u="none" strike="noStrike" baseline="0" dirty="0" err="1">
                          <a:solidFill>
                            <a:srgbClr val="000000"/>
                          </a:solidFill>
                          <a:latin typeface="+mn-lt"/>
                        </a:rPr>
                        <a:t>Solutran</a:t>
                      </a:r>
                      <a:r>
                        <a:rPr lang="es-ES_tradnl" sz="1600" b="1" i="0" u="none" strike="noStrike" baseline="0" dirty="0">
                          <a:solidFill>
                            <a:srgbClr val="000000"/>
                          </a:solidFill>
                          <a:latin typeface="+mn-lt"/>
                        </a:rPr>
                        <a:t>: </a:t>
                      </a:r>
                      <a:endParaRPr lang="es-ES_tradnl" sz="1600" b="0" i="0" u="none" strike="noStrike" baseline="0" dirty="0">
                        <a:solidFill>
                          <a:srgbClr val="000000"/>
                        </a:solidFill>
                        <a:latin typeface="+mn-lt"/>
                      </a:endParaRPr>
                    </a:p>
                    <a:p>
                      <a:r>
                        <a:rPr lang="es-ES_tradnl" sz="1600" b="1" i="0" u="none" strike="noStrike" baseline="0" dirty="0">
                          <a:solidFill>
                            <a:schemeClr val="tx1"/>
                          </a:solidFill>
                          <a:latin typeface="+mn-lt"/>
                        </a:rPr>
                        <a:t>ebtservices@solutran.com </a:t>
                      </a:r>
                      <a:endParaRPr lang="es-ES_tradnl" sz="1600" b="0" i="0" u="none" strike="noStrike" baseline="0" dirty="0">
                        <a:solidFill>
                          <a:schemeClr val="tx1"/>
                        </a:solidFill>
                        <a:latin typeface="+mn-lt"/>
                      </a:endParaRPr>
                    </a:p>
                    <a:p>
                      <a:r>
                        <a:rPr lang="es-ES_tradnl" sz="1600" b="0" i="0" u="none" strike="noStrike" baseline="0" dirty="0" err="1">
                          <a:solidFill>
                            <a:schemeClr val="tx1"/>
                          </a:solidFill>
                          <a:latin typeface="+mn-lt"/>
                        </a:rPr>
                        <a:t>Solutran</a:t>
                      </a:r>
                      <a:r>
                        <a:rPr lang="es-ES_tradnl" sz="1600" b="0" i="0" u="none" strike="noStrike" baseline="0" dirty="0">
                          <a:solidFill>
                            <a:schemeClr val="tx1"/>
                          </a:solidFill>
                          <a:latin typeface="+mn-lt"/>
                        </a:rPr>
                        <a:t> </a:t>
                      </a:r>
                      <a:r>
                        <a:rPr lang="es-ES_tradnl" sz="1600" b="0" i="0" u="none" strike="noStrike" baseline="0" dirty="0" err="1">
                          <a:solidFill>
                            <a:schemeClr val="tx1"/>
                          </a:solidFill>
                          <a:latin typeface="+mn-lt"/>
                        </a:rPr>
                        <a:t>Retail</a:t>
                      </a:r>
                      <a:r>
                        <a:rPr lang="es-ES_tradnl" sz="1600" b="0" i="0" u="none" strike="noStrike" baseline="0" dirty="0">
                          <a:solidFill>
                            <a:schemeClr val="tx1"/>
                          </a:solidFill>
                          <a:latin typeface="+mn-lt"/>
                        </a:rPr>
                        <a:t> </a:t>
                      </a:r>
                      <a:r>
                        <a:rPr lang="es-ES_tradnl" sz="1600" b="0" i="0" u="none" strike="noStrike" baseline="0" dirty="0" err="1">
                          <a:solidFill>
                            <a:schemeClr val="tx1"/>
                          </a:solidFill>
                          <a:latin typeface="+mn-lt"/>
                        </a:rPr>
                        <a:t>Support</a:t>
                      </a:r>
                      <a:r>
                        <a:rPr lang="es-ES_tradnl" sz="1600" b="0" i="0" u="none" strike="noStrike" baseline="0" dirty="0">
                          <a:solidFill>
                            <a:schemeClr val="tx1"/>
                          </a:solidFill>
                          <a:latin typeface="+mn-lt"/>
                        </a:rPr>
                        <a:t> </a:t>
                      </a:r>
                      <a:r>
                        <a:rPr lang="es-ES_tradnl" sz="1600" b="0" i="0" u="none" strike="noStrike" baseline="0" dirty="0" err="1">
                          <a:solidFill>
                            <a:schemeClr val="tx1"/>
                          </a:solidFill>
                          <a:latin typeface="+mn-lt"/>
                        </a:rPr>
                        <a:t>Helpline</a:t>
                      </a:r>
                      <a:r>
                        <a:rPr lang="es-ES_tradnl" sz="1600" b="0" i="0" u="none" strike="noStrike" baseline="0" dirty="0">
                          <a:solidFill>
                            <a:schemeClr val="tx1"/>
                          </a:solidFill>
                          <a:latin typeface="+mn-lt"/>
                        </a:rPr>
                        <a:t> </a:t>
                      </a:r>
                    </a:p>
                    <a:p>
                      <a:r>
                        <a:rPr lang="es-ES_tradnl" sz="1600" b="0" i="0" u="none" strike="noStrike" baseline="0" dirty="0">
                          <a:solidFill>
                            <a:schemeClr val="tx1"/>
                          </a:solidFill>
                          <a:latin typeface="+mn-lt"/>
                        </a:rPr>
                        <a:t>1-866-730-7746 </a:t>
                      </a:r>
                    </a:p>
                    <a:p>
                      <a:r>
                        <a:rPr lang="es-ES_tradnl" sz="1600" b="1" i="0" u="none" strike="noStrike" baseline="0" dirty="0" err="1">
                          <a:solidFill>
                            <a:schemeClr val="tx1"/>
                          </a:solidFill>
                          <a:latin typeface="+mn-lt"/>
                        </a:rPr>
                        <a:t>or</a:t>
                      </a:r>
                      <a:r>
                        <a:rPr lang="es-ES_tradnl" sz="1600" b="1" i="0" u="none" strike="noStrike" baseline="0" dirty="0">
                          <a:solidFill>
                            <a:schemeClr val="tx1"/>
                          </a:solidFill>
                          <a:latin typeface="+mn-lt"/>
                        </a:rPr>
                        <a:t> </a:t>
                      </a:r>
                      <a:endParaRPr lang="es-ES_tradnl" sz="1600" b="0" i="0" u="none" strike="noStrike" baseline="0" dirty="0">
                        <a:solidFill>
                          <a:schemeClr val="tx1"/>
                        </a:solidFill>
                        <a:latin typeface="+mn-lt"/>
                      </a:endParaRPr>
                    </a:p>
                    <a:p>
                      <a:r>
                        <a:rPr lang="es-ES_tradnl" sz="1600" b="1" i="0" u="none" strike="noStrike" baseline="0" dirty="0">
                          <a:solidFill>
                            <a:schemeClr val="tx1"/>
                          </a:solidFill>
                          <a:latin typeface="+mn-lt"/>
                        </a:rPr>
                        <a:t>NJ.WICVendor@doh.nj.gov </a:t>
                      </a:r>
                      <a:endParaRPr lang="es-ES_tradnl" sz="1600" b="0" i="0" u="none" strike="noStrike" baseline="0" dirty="0">
                        <a:solidFill>
                          <a:schemeClr val="tx1"/>
                        </a:solidFill>
                        <a:latin typeface="+mn-lt"/>
                      </a:endParaRPr>
                    </a:p>
                    <a:p>
                      <a:r>
                        <a:rPr lang="es-ES_tradnl" sz="1600" b="0" i="0" u="none" strike="noStrike" baseline="0" dirty="0" err="1">
                          <a:solidFill>
                            <a:srgbClr val="000000"/>
                          </a:solidFill>
                          <a:latin typeface="+mn-lt"/>
                        </a:rPr>
                        <a:t>or</a:t>
                      </a:r>
                      <a:r>
                        <a:rPr lang="es-ES_tradnl" sz="1600" b="0" i="0" u="none" strike="noStrike" baseline="0" dirty="0">
                          <a:solidFill>
                            <a:srgbClr val="000000"/>
                          </a:solidFill>
                          <a:latin typeface="+mn-lt"/>
                        </a:rPr>
                        <a:t> </a:t>
                      </a:r>
                    </a:p>
                    <a:p>
                      <a:r>
                        <a:rPr lang="es-ES_tradnl" sz="1600" b="0" i="0" u="none" strike="noStrike" baseline="0" dirty="0">
                          <a:solidFill>
                            <a:srgbClr val="000000"/>
                          </a:solidFill>
                          <a:latin typeface="+mn-lt"/>
                        </a:rPr>
                        <a:t>609-292-9560 	</a:t>
                      </a:r>
                    </a:p>
                  </a:txBody>
                  <a:tcPr marL="89535" marR="89535" marT="0" marB="0"/>
                </a:tc>
                <a:extLst>
                  <a:ext uri="{0D108BD9-81ED-4DB2-BD59-A6C34878D82A}">
                    <a16:rowId xmlns:a16="http://schemas.microsoft.com/office/drawing/2014/main" val="1972935396"/>
                  </a:ext>
                </a:extLst>
              </a:tr>
              <a:tr h="1432100">
                <a:tc>
                  <a:txBody>
                    <a:bodyPr/>
                    <a:lstStyle/>
                    <a:p>
                      <a:r>
                        <a:rPr lang="en-US" sz="1600" b="0" i="0" u="none" strike="noStrike" baseline="0" dirty="0">
                          <a:solidFill>
                            <a:srgbClr val="000000"/>
                          </a:solidFill>
                          <a:latin typeface="+mn-lt"/>
                        </a:rPr>
                        <a:t>Problems with a rude WIC participant or a WIC participant that may be committing fraud 	</a:t>
                      </a:r>
                    </a:p>
                  </a:txBody>
                  <a:tcPr/>
                </a:tc>
                <a:tc>
                  <a:txBody>
                    <a:bodyPr/>
                    <a:lstStyle/>
                    <a:p>
                      <a:r>
                        <a:rPr lang="es-ES_tradnl" sz="1600" b="0" i="0" u="none" strike="noStrike" baseline="0" dirty="0">
                          <a:solidFill>
                            <a:srgbClr val="000000"/>
                          </a:solidFill>
                          <a:latin typeface="+mn-lt"/>
                        </a:rPr>
                        <a:t>NJ WIC </a:t>
                      </a:r>
                      <a:r>
                        <a:rPr lang="es-ES_tradnl" sz="1600" b="0" i="0" u="none" strike="noStrike" baseline="0" dirty="0" err="1">
                          <a:solidFill>
                            <a:srgbClr val="000000"/>
                          </a:solidFill>
                          <a:latin typeface="+mn-lt"/>
                        </a:rPr>
                        <a:t>State</a:t>
                      </a:r>
                      <a:r>
                        <a:rPr lang="es-ES_tradnl" sz="1600" b="0" i="0" u="none" strike="noStrike" baseline="0" dirty="0">
                          <a:solidFill>
                            <a:srgbClr val="000000"/>
                          </a:solidFill>
                          <a:latin typeface="+mn-lt"/>
                        </a:rPr>
                        <a:t> Agency 	</a:t>
                      </a:r>
                    </a:p>
                    <a:p>
                      <a:pPr marL="0" indent="0">
                        <a:buNone/>
                      </a:pPr>
                      <a:endParaRPr lang="es-ES_tradnl" sz="1600" dirty="0">
                        <a:latin typeface="+mn-lt"/>
                      </a:endParaRPr>
                    </a:p>
                  </a:txBody>
                  <a:tcPr/>
                </a:tc>
                <a:tc>
                  <a:txBody>
                    <a:bodyPr/>
                    <a:lstStyle/>
                    <a:p>
                      <a:r>
                        <a:rPr lang="es-ES_tradnl" sz="1600" b="1" i="0" u="none" strike="noStrike" baseline="0" dirty="0">
                          <a:solidFill>
                            <a:schemeClr val="tx1"/>
                          </a:solidFill>
                          <a:latin typeface="+mn-lt"/>
                        </a:rPr>
                        <a:t>WIC_Complaints@doh.nj.gov </a:t>
                      </a:r>
                      <a:endParaRPr lang="es-ES_tradnl" sz="1600" b="0" i="0" u="none" strike="noStrike" baseline="0" dirty="0">
                        <a:solidFill>
                          <a:schemeClr val="tx1"/>
                        </a:solidFill>
                        <a:latin typeface="+mn-lt"/>
                      </a:endParaRPr>
                    </a:p>
                    <a:p>
                      <a:r>
                        <a:rPr lang="es-ES_tradnl" sz="1600" b="0" i="0" u="none" strike="noStrike" baseline="0" dirty="0">
                          <a:solidFill>
                            <a:schemeClr val="tx1"/>
                          </a:solidFill>
                          <a:latin typeface="+mn-lt"/>
                        </a:rPr>
                        <a:t>609-292-9560 </a:t>
                      </a:r>
                    </a:p>
                    <a:p>
                      <a:endParaRPr lang="es-ES_tradnl" sz="1600" b="0" i="0" u="none" strike="noStrike" baseline="0" dirty="0">
                        <a:solidFill>
                          <a:schemeClr val="tx1"/>
                        </a:solidFill>
                        <a:latin typeface="+mn-lt"/>
                      </a:endParaRPr>
                    </a:p>
                    <a:p>
                      <a:r>
                        <a:rPr lang="en-US" sz="1600" b="1" i="0" u="none" strike="noStrike" baseline="0" dirty="0">
                          <a:solidFill>
                            <a:schemeClr val="tx1"/>
                          </a:solidFill>
                          <a:latin typeface="+mn-lt"/>
                        </a:rPr>
                        <a:t>To File a complaint against a WIC participant: </a:t>
                      </a:r>
                      <a:endParaRPr lang="en-US" sz="1600" b="0" i="0" u="none" strike="noStrike" baseline="0" dirty="0">
                        <a:solidFill>
                          <a:schemeClr val="tx1"/>
                        </a:solidFill>
                        <a:latin typeface="+mn-lt"/>
                      </a:endParaRPr>
                    </a:p>
                    <a:p>
                      <a:r>
                        <a:rPr lang="es-ES_tradnl" sz="1600" b="1" i="0" u="none" strike="noStrike" baseline="0" dirty="0">
                          <a:solidFill>
                            <a:schemeClr val="tx1"/>
                          </a:solidFill>
                          <a:latin typeface="+mn-lt"/>
                        </a:rPr>
                        <a:t>https://www.nj.gov/health/fhs/wic/vendors/</a:t>
                      </a:r>
                      <a:endParaRPr lang="es-ES_tradnl" sz="1600" b="0" i="0" u="none" strike="noStrike" baseline="0" dirty="0">
                        <a:solidFill>
                          <a:schemeClr val="tx1"/>
                        </a:solidFill>
                        <a:latin typeface="+mn-lt"/>
                      </a:endParaRPr>
                    </a:p>
                  </a:txBody>
                  <a:tcPr marL="89535" marR="89535" marT="0" marB="0"/>
                </a:tc>
                <a:extLst>
                  <a:ext uri="{0D108BD9-81ED-4DB2-BD59-A6C34878D82A}">
                    <a16:rowId xmlns:a16="http://schemas.microsoft.com/office/drawing/2014/main" val="4087835830"/>
                  </a:ext>
                </a:extLst>
              </a:tr>
            </a:tbl>
          </a:graphicData>
        </a:graphic>
      </p:graphicFrame>
    </p:spTree>
    <p:extLst>
      <p:ext uri="{BB962C8B-B14F-4D97-AF65-F5344CB8AC3E}">
        <p14:creationId xmlns:p14="http://schemas.microsoft.com/office/powerpoint/2010/main" val="3932689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13B6C-2E59-4A60-9454-84A51530B629}"/>
              </a:ext>
            </a:extLst>
          </p:cNvPr>
          <p:cNvSpPr>
            <a:spLocks noGrp="1"/>
          </p:cNvSpPr>
          <p:nvPr>
            <p:ph type="ctrTitle"/>
          </p:nvPr>
        </p:nvSpPr>
        <p:spPr>
          <a:xfrm>
            <a:off x="408344" y="468200"/>
            <a:ext cx="10606617" cy="1470025"/>
          </a:xfrm>
        </p:spPr>
        <p:txBody>
          <a:bodyPr>
            <a:normAutofit/>
          </a:bodyPr>
          <a:lstStyle/>
          <a:p>
            <a:r>
              <a:rPr lang="en-US" sz="4000" b="1" dirty="0">
                <a:latin typeface="+mn-lt"/>
              </a:rPr>
              <a:t>Troubleshooting Resources</a:t>
            </a:r>
            <a:endParaRPr lang="es-ES_tradnl" sz="4000" b="1" dirty="0">
              <a:latin typeface="+mn-lt"/>
            </a:endParaRPr>
          </a:p>
        </p:txBody>
      </p:sp>
      <p:graphicFrame>
        <p:nvGraphicFramePr>
          <p:cNvPr id="4" name="Table 4">
            <a:extLst>
              <a:ext uri="{FF2B5EF4-FFF2-40B4-BE49-F238E27FC236}">
                <a16:creationId xmlns:a16="http://schemas.microsoft.com/office/drawing/2014/main" id="{E1B4C30E-C11D-4696-A8A8-43A3B98F579A}"/>
              </a:ext>
            </a:extLst>
          </p:cNvPr>
          <p:cNvGraphicFramePr>
            <a:graphicFrameLocks noGrp="1"/>
          </p:cNvGraphicFramePr>
          <p:nvPr>
            <p:extLst>
              <p:ext uri="{D42A27DB-BD31-4B8C-83A1-F6EECF244321}">
                <p14:modId xmlns:p14="http://schemas.microsoft.com/office/powerpoint/2010/main" val="2652714552"/>
              </p:ext>
            </p:extLst>
          </p:nvPr>
        </p:nvGraphicFramePr>
        <p:xfrm>
          <a:off x="408344" y="1938225"/>
          <a:ext cx="11375312" cy="2512073"/>
        </p:xfrm>
        <a:graphic>
          <a:graphicData uri="http://schemas.openxmlformats.org/drawingml/2006/table">
            <a:tbl>
              <a:tblPr firstRow="1" bandRow="1">
                <a:tableStyleId>{5C22544A-7EE6-4342-B048-85BDC9FD1C3A}</a:tableStyleId>
              </a:tblPr>
              <a:tblGrid>
                <a:gridCol w="3791771">
                  <a:extLst>
                    <a:ext uri="{9D8B030D-6E8A-4147-A177-3AD203B41FA5}">
                      <a16:colId xmlns:a16="http://schemas.microsoft.com/office/drawing/2014/main" val="469597654"/>
                    </a:ext>
                  </a:extLst>
                </a:gridCol>
                <a:gridCol w="3623781">
                  <a:extLst>
                    <a:ext uri="{9D8B030D-6E8A-4147-A177-3AD203B41FA5}">
                      <a16:colId xmlns:a16="http://schemas.microsoft.com/office/drawing/2014/main" val="1200608243"/>
                    </a:ext>
                  </a:extLst>
                </a:gridCol>
                <a:gridCol w="3959760">
                  <a:extLst>
                    <a:ext uri="{9D8B030D-6E8A-4147-A177-3AD203B41FA5}">
                      <a16:colId xmlns:a16="http://schemas.microsoft.com/office/drawing/2014/main" val="2030311010"/>
                    </a:ext>
                  </a:extLst>
                </a:gridCol>
              </a:tblGrid>
              <a:tr h="200282">
                <a:tc>
                  <a:txBody>
                    <a:bodyPr/>
                    <a:lstStyle/>
                    <a:p>
                      <a:r>
                        <a:rPr lang="es-ES_tradnl" sz="1600" b="1" kern="1200" dirty="0" err="1">
                          <a:solidFill>
                            <a:schemeClr val="lt1"/>
                          </a:solidFill>
                          <a:effectLst/>
                          <a:latin typeface="+mn-lt"/>
                          <a:ea typeface="+mn-ea"/>
                          <a:cs typeface="+mn-cs"/>
                        </a:rPr>
                        <a:t>Problem</a:t>
                      </a:r>
                      <a:r>
                        <a:rPr lang="es-ES_tradnl" sz="1600" b="1" kern="1200" dirty="0">
                          <a:solidFill>
                            <a:schemeClr val="lt1"/>
                          </a:solidFill>
                          <a:effectLst/>
                          <a:latin typeface="+mn-lt"/>
                          <a:ea typeface="+mn-ea"/>
                          <a:cs typeface="+mn-cs"/>
                        </a:rPr>
                        <a:t>/</a:t>
                      </a:r>
                      <a:r>
                        <a:rPr lang="es-ES_tradnl" sz="1600" b="1" kern="1200" dirty="0" err="1">
                          <a:solidFill>
                            <a:schemeClr val="lt1"/>
                          </a:solidFill>
                          <a:effectLst/>
                          <a:latin typeface="+mn-lt"/>
                          <a:ea typeface="+mn-ea"/>
                          <a:cs typeface="+mn-cs"/>
                        </a:rPr>
                        <a:t>Question</a:t>
                      </a:r>
                      <a:r>
                        <a:rPr lang="es-ES_tradnl" sz="1600" b="1" kern="1200" dirty="0">
                          <a:solidFill>
                            <a:schemeClr val="lt1"/>
                          </a:solidFill>
                          <a:effectLst/>
                          <a:latin typeface="+mn-lt"/>
                          <a:ea typeface="+mn-ea"/>
                          <a:cs typeface="+mn-cs"/>
                        </a:rPr>
                        <a:t> </a:t>
                      </a:r>
                      <a:endParaRPr lang="es-ES_tradnl" sz="1600" dirty="0">
                        <a:latin typeface="+mn-lt"/>
                      </a:endParaRPr>
                    </a:p>
                  </a:txBody>
                  <a:tcPr/>
                </a:tc>
                <a:tc>
                  <a:txBody>
                    <a:bodyPr/>
                    <a:lstStyle/>
                    <a:p>
                      <a:r>
                        <a:rPr lang="es-ES_tradnl" sz="1600" b="1" kern="1200" dirty="0" err="1">
                          <a:solidFill>
                            <a:schemeClr val="lt1"/>
                          </a:solidFill>
                          <a:effectLst/>
                          <a:latin typeface="+mn-lt"/>
                          <a:ea typeface="+mn-ea"/>
                          <a:cs typeface="+mn-cs"/>
                        </a:rPr>
                        <a:t>The</a:t>
                      </a:r>
                      <a:r>
                        <a:rPr lang="es-ES_tradnl" sz="1600" b="1" kern="1200" dirty="0">
                          <a:solidFill>
                            <a:schemeClr val="lt1"/>
                          </a:solidFill>
                          <a:effectLst/>
                          <a:latin typeface="+mn-lt"/>
                          <a:ea typeface="+mn-ea"/>
                          <a:cs typeface="+mn-cs"/>
                        </a:rPr>
                        <a:t> </a:t>
                      </a:r>
                      <a:r>
                        <a:rPr lang="es-ES_tradnl" sz="1600" b="1" kern="1200" dirty="0" err="1">
                          <a:solidFill>
                            <a:schemeClr val="lt1"/>
                          </a:solidFill>
                          <a:effectLst/>
                          <a:latin typeface="+mn-lt"/>
                          <a:ea typeface="+mn-ea"/>
                          <a:cs typeface="+mn-cs"/>
                        </a:rPr>
                        <a:t>Contact</a:t>
                      </a:r>
                      <a:r>
                        <a:rPr lang="es-ES_tradnl" sz="1600" b="1" kern="1200" dirty="0">
                          <a:solidFill>
                            <a:schemeClr val="lt1"/>
                          </a:solidFill>
                          <a:effectLst/>
                          <a:latin typeface="+mn-lt"/>
                          <a:ea typeface="+mn-ea"/>
                          <a:cs typeface="+mn-cs"/>
                        </a:rPr>
                        <a:t> </a:t>
                      </a:r>
                      <a:r>
                        <a:rPr lang="es-ES_tradnl" sz="1600" b="1" kern="1200" dirty="0" err="1">
                          <a:solidFill>
                            <a:schemeClr val="lt1"/>
                          </a:solidFill>
                          <a:effectLst/>
                          <a:latin typeface="+mn-lt"/>
                          <a:ea typeface="+mn-ea"/>
                          <a:cs typeface="+mn-cs"/>
                        </a:rPr>
                        <a:t>for</a:t>
                      </a:r>
                      <a:r>
                        <a:rPr lang="es-ES_tradnl" sz="1600" b="1" kern="1200" dirty="0">
                          <a:solidFill>
                            <a:schemeClr val="lt1"/>
                          </a:solidFill>
                          <a:effectLst/>
                          <a:latin typeface="+mn-lt"/>
                          <a:ea typeface="+mn-ea"/>
                          <a:cs typeface="+mn-cs"/>
                        </a:rPr>
                        <a:t> </a:t>
                      </a:r>
                      <a:r>
                        <a:rPr lang="es-ES_tradnl" sz="1600" b="1" kern="1200" dirty="0" err="1">
                          <a:solidFill>
                            <a:schemeClr val="lt1"/>
                          </a:solidFill>
                          <a:effectLst/>
                          <a:latin typeface="+mn-lt"/>
                          <a:ea typeface="+mn-ea"/>
                          <a:cs typeface="+mn-cs"/>
                        </a:rPr>
                        <a:t>Assistance</a:t>
                      </a:r>
                      <a:r>
                        <a:rPr lang="es-ES_tradnl" sz="1600" b="1" kern="1200" dirty="0">
                          <a:solidFill>
                            <a:schemeClr val="lt1"/>
                          </a:solidFill>
                          <a:effectLst/>
                          <a:latin typeface="+mn-lt"/>
                          <a:ea typeface="+mn-ea"/>
                          <a:cs typeface="+mn-cs"/>
                        </a:rPr>
                        <a:t> </a:t>
                      </a:r>
                      <a:endParaRPr lang="es-ES_tradnl" sz="1600" dirty="0">
                        <a:latin typeface="+mn-lt"/>
                      </a:endParaRPr>
                    </a:p>
                  </a:txBody>
                  <a:tcPr/>
                </a:tc>
                <a:tc>
                  <a:txBody>
                    <a:bodyPr/>
                    <a:lstStyle/>
                    <a:p>
                      <a:r>
                        <a:rPr lang="es-ES_tradnl" sz="1600" b="1" kern="1200" dirty="0" err="1">
                          <a:solidFill>
                            <a:schemeClr val="lt1"/>
                          </a:solidFill>
                          <a:effectLst/>
                          <a:latin typeface="+mn-lt"/>
                          <a:ea typeface="+mn-ea"/>
                          <a:cs typeface="+mn-cs"/>
                        </a:rPr>
                        <a:t>Contact</a:t>
                      </a:r>
                      <a:r>
                        <a:rPr lang="es-ES_tradnl" sz="1600" b="1" kern="1200" dirty="0">
                          <a:solidFill>
                            <a:schemeClr val="lt1"/>
                          </a:solidFill>
                          <a:effectLst/>
                          <a:latin typeface="+mn-lt"/>
                          <a:ea typeface="+mn-ea"/>
                          <a:cs typeface="+mn-cs"/>
                        </a:rPr>
                        <a:t> </a:t>
                      </a:r>
                      <a:r>
                        <a:rPr lang="es-ES_tradnl" sz="1600" b="1" kern="1200" dirty="0" err="1">
                          <a:solidFill>
                            <a:schemeClr val="lt1"/>
                          </a:solidFill>
                          <a:effectLst/>
                          <a:latin typeface="+mn-lt"/>
                          <a:ea typeface="+mn-ea"/>
                          <a:cs typeface="+mn-cs"/>
                        </a:rPr>
                        <a:t>Information</a:t>
                      </a:r>
                      <a:r>
                        <a:rPr lang="es-ES_tradnl" sz="1600" b="1" kern="1200" dirty="0">
                          <a:solidFill>
                            <a:schemeClr val="lt1"/>
                          </a:solidFill>
                          <a:effectLst/>
                          <a:latin typeface="+mn-lt"/>
                          <a:ea typeface="+mn-ea"/>
                          <a:cs typeface="+mn-cs"/>
                        </a:rPr>
                        <a:t> </a:t>
                      </a:r>
                      <a:endParaRPr lang="es-ES_tradnl" sz="1600" dirty="0">
                        <a:latin typeface="+mn-lt"/>
                      </a:endParaRPr>
                    </a:p>
                  </a:txBody>
                  <a:tcPr/>
                </a:tc>
                <a:extLst>
                  <a:ext uri="{0D108BD9-81ED-4DB2-BD59-A6C34878D82A}">
                    <a16:rowId xmlns:a16="http://schemas.microsoft.com/office/drawing/2014/main" val="766525775"/>
                  </a:ext>
                </a:extLst>
              </a:tr>
              <a:tr h="491602">
                <a:tc>
                  <a:txBody>
                    <a:bodyPr/>
                    <a:lstStyle/>
                    <a:p>
                      <a:r>
                        <a:rPr lang="en-US" sz="1600" b="0" i="0" u="none" strike="noStrike" baseline="0" dirty="0">
                          <a:solidFill>
                            <a:srgbClr val="000000"/>
                          </a:solidFill>
                          <a:latin typeface="Calibri" panose="020F0502020204030204" pitchFamily="34" charset="0"/>
                        </a:rPr>
                        <a:t>Requests for </a:t>
                      </a:r>
                      <a:r>
                        <a:rPr lang="en-US" sz="1600" b="0" i="0" u="none" strike="noStrike" baseline="0" dirty="0" err="1">
                          <a:solidFill>
                            <a:srgbClr val="000000"/>
                          </a:solidFill>
                          <a:latin typeface="Calibri" panose="020F0502020204030204" pitchFamily="34" charset="0"/>
                        </a:rPr>
                        <a:t>eWIC</a:t>
                      </a:r>
                      <a:r>
                        <a:rPr lang="en-US" sz="1600" b="0" i="0" u="none" strike="noStrike" baseline="0" dirty="0">
                          <a:solidFill>
                            <a:srgbClr val="000000"/>
                          </a:solidFill>
                          <a:latin typeface="Calibri" panose="020F0502020204030204" pitchFamily="34" charset="0"/>
                        </a:rPr>
                        <a:t> signage or training materials 	</a:t>
                      </a:r>
                    </a:p>
                  </a:txBody>
                  <a:tcPr/>
                </a:tc>
                <a:tc>
                  <a:txBody>
                    <a:bodyPr/>
                    <a:lstStyle/>
                    <a:p>
                      <a:r>
                        <a:rPr lang="en-US" sz="1600" b="0" i="0" u="none" strike="noStrike" baseline="0" dirty="0">
                          <a:solidFill>
                            <a:srgbClr val="000000"/>
                          </a:solidFill>
                          <a:latin typeface="+mn-lt"/>
                        </a:rPr>
                        <a:t>NJ WIC State Agency Vendor Unit 	</a:t>
                      </a:r>
                    </a:p>
                    <a:p>
                      <a:pPr marL="0" indent="0">
                        <a:buNone/>
                      </a:pPr>
                      <a:endParaRPr lang="es-ES_tradnl" sz="1600" dirty="0">
                        <a:latin typeface="+mn-lt"/>
                      </a:endParaRPr>
                    </a:p>
                  </a:txBody>
                  <a:tcPr/>
                </a:tc>
                <a:tc>
                  <a:txBody>
                    <a:bodyPr/>
                    <a:lstStyle/>
                    <a:p>
                      <a:r>
                        <a:rPr lang="es-ES_tradnl" sz="1600" b="1" i="0" u="none" strike="noStrike" baseline="0" dirty="0">
                          <a:solidFill>
                            <a:schemeClr val="tx1"/>
                          </a:solidFill>
                          <a:latin typeface="Calibri" panose="020F0502020204030204" pitchFamily="34" charset="0"/>
                        </a:rPr>
                        <a:t>NJ.WICVendor@doh.nj.gov </a:t>
                      </a:r>
                      <a:endParaRPr lang="es-ES_tradnl" sz="1600" b="0" i="0" u="none" strike="noStrike" baseline="0" dirty="0">
                        <a:solidFill>
                          <a:schemeClr val="tx1"/>
                        </a:solidFill>
                        <a:latin typeface="Calibri" panose="020F0502020204030204" pitchFamily="34" charset="0"/>
                      </a:endParaRPr>
                    </a:p>
                    <a:p>
                      <a:r>
                        <a:rPr lang="es-ES_tradnl" sz="1600" b="1" i="0" u="none" strike="noStrike" baseline="0" dirty="0" err="1">
                          <a:solidFill>
                            <a:schemeClr val="tx1"/>
                          </a:solidFill>
                          <a:latin typeface="Calibri" panose="020F0502020204030204" pitchFamily="34" charset="0"/>
                        </a:rPr>
                        <a:t>or</a:t>
                      </a:r>
                      <a:r>
                        <a:rPr lang="es-ES_tradnl" sz="1600" b="0" i="0" u="none" strike="noStrike" baseline="0" dirty="0">
                          <a:solidFill>
                            <a:schemeClr val="tx1"/>
                          </a:solidFill>
                          <a:latin typeface="Calibri" panose="020F0502020204030204" pitchFamily="34" charset="0"/>
                        </a:rPr>
                        <a:t> </a:t>
                      </a:r>
                    </a:p>
                    <a:p>
                      <a:r>
                        <a:rPr lang="es-ES_tradnl" sz="1600" b="0" i="0" u="none" strike="noStrike" baseline="0" dirty="0">
                          <a:solidFill>
                            <a:schemeClr val="tx1"/>
                          </a:solidFill>
                          <a:latin typeface="Calibri" panose="020F0502020204030204" pitchFamily="34" charset="0"/>
                        </a:rPr>
                        <a:t>609-292-9560 	</a:t>
                      </a:r>
                    </a:p>
                  </a:txBody>
                  <a:tcPr marL="89535" marR="89535" marT="0" marB="0"/>
                </a:tc>
                <a:extLst>
                  <a:ext uri="{0D108BD9-81ED-4DB2-BD59-A6C34878D82A}">
                    <a16:rowId xmlns:a16="http://schemas.microsoft.com/office/drawing/2014/main" val="341164358"/>
                  </a:ext>
                </a:extLst>
              </a:tr>
              <a:tr h="1353833">
                <a:tc>
                  <a:txBody>
                    <a:bodyPr/>
                    <a:lstStyle/>
                    <a:p>
                      <a:r>
                        <a:rPr lang="en-US" sz="1600" b="0" i="0" u="none" strike="noStrike" baseline="0" dirty="0">
                          <a:solidFill>
                            <a:srgbClr val="000000"/>
                          </a:solidFill>
                          <a:latin typeface="Calibri" panose="020F0502020204030204" pitchFamily="34" charset="0"/>
                        </a:rPr>
                        <a:t>Requests for additional Vendor training 	</a:t>
                      </a:r>
                    </a:p>
                    <a:p>
                      <a:r>
                        <a:rPr lang="es-ES_tradnl" sz="1600" b="0" i="0" u="none" strike="noStrike" baseline="0" dirty="0">
                          <a:solidFill>
                            <a:srgbClr val="000000"/>
                          </a:solidFill>
                          <a:latin typeface="+mn-lt"/>
                        </a:rPr>
                        <a:t>	</a:t>
                      </a:r>
                    </a:p>
                    <a:p>
                      <a:r>
                        <a:rPr lang="en-US" sz="1600" b="0" i="0" u="none" strike="noStrike" baseline="0" dirty="0">
                          <a:solidFill>
                            <a:srgbClr val="000000"/>
                          </a:solidFill>
                          <a:latin typeface="+mn-lt"/>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baseline="0" dirty="0">
                          <a:solidFill>
                            <a:srgbClr val="000000"/>
                          </a:solidFill>
                          <a:latin typeface="+mn-lt"/>
                        </a:rPr>
                        <a:t>NJ WIC State Agency Vendor Unit 	</a:t>
                      </a:r>
                    </a:p>
                    <a:p>
                      <a:pPr marL="0" indent="0">
                        <a:buNone/>
                      </a:pPr>
                      <a:endParaRPr lang="es-ES_tradnl" sz="1600" b="0" i="0" u="none" strike="noStrike" baseline="0" dirty="0">
                        <a:solidFill>
                          <a:srgbClr val="000000"/>
                        </a:solidFill>
                        <a:latin typeface="+mn-lt"/>
                      </a:endParaRPr>
                    </a:p>
                  </a:txBody>
                  <a:tcPr/>
                </a:tc>
                <a:tc>
                  <a:txBody>
                    <a:bodyPr/>
                    <a:lstStyle/>
                    <a:p>
                      <a:r>
                        <a:rPr lang="es-ES_tradnl" sz="1600" b="1" i="0" u="none" strike="noStrike" baseline="0" dirty="0">
                          <a:solidFill>
                            <a:schemeClr val="tx1"/>
                          </a:solidFill>
                          <a:latin typeface="Calibri" panose="020F0502020204030204" pitchFamily="34" charset="0"/>
                        </a:rPr>
                        <a:t>NJ.WICVendor@doh.nj.gov </a:t>
                      </a:r>
                      <a:endParaRPr lang="es-ES_tradnl" sz="1600" b="0" i="0" u="none" strike="noStrike" baseline="0" dirty="0">
                        <a:solidFill>
                          <a:schemeClr val="tx1"/>
                        </a:solidFill>
                        <a:latin typeface="Calibri" panose="020F0502020204030204" pitchFamily="34" charset="0"/>
                      </a:endParaRPr>
                    </a:p>
                    <a:p>
                      <a:r>
                        <a:rPr lang="es-ES_tradnl" sz="1600" b="1" i="0" u="none" strike="noStrike" baseline="0" dirty="0" err="1">
                          <a:solidFill>
                            <a:schemeClr val="tx1"/>
                          </a:solidFill>
                          <a:latin typeface="Calibri" panose="020F0502020204030204" pitchFamily="34" charset="0"/>
                        </a:rPr>
                        <a:t>or</a:t>
                      </a:r>
                      <a:r>
                        <a:rPr lang="es-ES_tradnl" sz="1600" b="0" i="0" u="none" strike="noStrike" baseline="0" dirty="0">
                          <a:solidFill>
                            <a:schemeClr val="tx1"/>
                          </a:solidFill>
                          <a:latin typeface="Calibri" panose="020F0502020204030204" pitchFamily="34" charset="0"/>
                        </a:rPr>
                        <a:t> </a:t>
                      </a:r>
                    </a:p>
                    <a:p>
                      <a:r>
                        <a:rPr lang="es-ES_tradnl" sz="1600" b="0" i="0" u="none" strike="noStrike" baseline="0" dirty="0">
                          <a:solidFill>
                            <a:schemeClr val="tx1"/>
                          </a:solidFill>
                          <a:latin typeface="Calibri" panose="020F0502020204030204" pitchFamily="34" charset="0"/>
                        </a:rPr>
                        <a:t>609-292-9560 	</a:t>
                      </a:r>
                    </a:p>
                  </a:txBody>
                  <a:tcPr marL="89535" marR="89535" marT="0" marB="0"/>
                </a:tc>
                <a:extLst>
                  <a:ext uri="{0D108BD9-81ED-4DB2-BD59-A6C34878D82A}">
                    <a16:rowId xmlns:a16="http://schemas.microsoft.com/office/drawing/2014/main" val="1972935396"/>
                  </a:ext>
                </a:extLst>
              </a:tr>
            </a:tbl>
          </a:graphicData>
        </a:graphic>
      </p:graphicFrame>
    </p:spTree>
    <p:extLst>
      <p:ext uri="{BB962C8B-B14F-4D97-AF65-F5344CB8AC3E}">
        <p14:creationId xmlns:p14="http://schemas.microsoft.com/office/powerpoint/2010/main" val="265954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F149F2E-9E22-427C-B930-05B83E9B2DD2}"/>
              </a:ext>
            </a:extLst>
          </p:cNvPr>
          <p:cNvSpPr>
            <a:spLocks noGrp="1"/>
          </p:cNvSpPr>
          <p:nvPr>
            <p:ph type="body" sz="quarter" idx="11"/>
          </p:nvPr>
        </p:nvSpPr>
        <p:spPr>
          <a:xfrm>
            <a:off x="357809" y="371061"/>
            <a:ext cx="11834191" cy="801723"/>
          </a:xfrm>
        </p:spPr>
        <p:txBody>
          <a:bodyPr>
            <a:normAutofit/>
          </a:bodyPr>
          <a:lstStyle/>
          <a:p>
            <a:r>
              <a:rPr lang="en-US" sz="2200" b="1" dirty="0">
                <a:hlinkClick r:id="rId2">
                  <a:extLst>
                    <a:ext uri="{A12FA001-AC4F-418D-AE19-62706E023703}">
                      <ahyp:hlinkClr xmlns:ahyp="http://schemas.microsoft.com/office/drawing/2018/hyperlinkcolor" val="tx"/>
                    </a:ext>
                  </a:extLst>
                </a:hlinkClick>
              </a:rPr>
              <a:t>Department of Health | WIC | What's New for Vendors (state.nj.us)</a:t>
            </a:r>
            <a:endParaRPr lang="es-ES_tradnl" sz="2200" b="1" dirty="0"/>
          </a:p>
        </p:txBody>
      </p:sp>
      <p:sp>
        <p:nvSpPr>
          <p:cNvPr id="6" name="TextBox 5">
            <a:extLst>
              <a:ext uri="{FF2B5EF4-FFF2-40B4-BE49-F238E27FC236}">
                <a16:creationId xmlns:a16="http://schemas.microsoft.com/office/drawing/2014/main" id="{B8B76A7F-A149-496A-9845-0844EB6593DD}"/>
              </a:ext>
            </a:extLst>
          </p:cNvPr>
          <p:cNvSpPr txBox="1"/>
          <p:nvPr/>
        </p:nvSpPr>
        <p:spPr>
          <a:xfrm>
            <a:off x="8812694" y="1582340"/>
            <a:ext cx="3379306" cy="3693319"/>
          </a:xfrm>
          <a:prstGeom prst="rect">
            <a:avLst/>
          </a:prstGeom>
          <a:noFill/>
        </p:spPr>
        <p:txBody>
          <a:bodyPr wrap="square" rtlCol="0">
            <a:spAutoFit/>
          </a:bodyPr>
          <a:lstStyle/>
          <a:p>
            <a:r>
              <a:rPr lang="en-US" dirty="0"/>
              <a:t>The </a:t>
            </a:r>
            <a:r>
              <a:rPr lang="en-US" dirty="0" err="1"/>
              <a:t>eWIC</a:t>
            </a:r>
            <a:r>
              <a:rPr lang="en-US" dirty="0"/>
              <a:t> APL link is a reference for NJ WIC Vendors</a:t>
            </a:r>
          </a:p>
          <a:p>
            <a:endParaRPr lang="en-US" dirty="0"/>
          </a:p>
          <a:p>
            <a:pPr marL="285750" indent="-285750">
              <a:buFont typeface="Wingdings" panose="05000000000000000000" pitchFamily="2" charset="2"/>
              <a:buChar char="v"/>
            </a:pPr>
            <a:r>
              <a:rPr lang="en-US" dirty="0"/>
              <a:t>Use this APL for PLU mapping of fruits and vegetables</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Verify if an item is WIC approved </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If you believe an item should be added to the APL, you may fill the UPC Submission Form for consideration</a:t>
            </a:r>
            <a:endParaRPr lang="es-ES_tradnl" dirty="0"/>
          </a:p>
        </p:txBody>
      </p:sp>
      <p:pic>
        <p:nvPicPr>
          <p:cNvPr id="8" name="Picture 7">
            <a:extLst>
              <a:ext uri="{FF2B5EF4-FFF2-40B4-BE49-F238E27FC236}">
                <a16:creationId xmlns:a16="http://schemas.microsoft.com/office/drawing/2014/main" id="{A57603C2-0F82-4134-97EF-C08A860321B7}"/>
              </a:ext>
            </a:extLst>
          </p:cNvPr>
          <p:cNvPicPr>
            <a:picLocks noChangeAspect="1"/>
          </p:cNvPicPr>
          <p:nvPr/>
        </p:nvPicPr>
        <p:blipFill>
          <a:blip r:embed="rId3"/>
          <a:stretch>
            <a:fillRect/>
          </a:stretch>
        </p:blipFill>
        <p:spPr>
          <a:xfrm>
            <a:off x="0" y="1039895"/>
            <a:ext cx="8869680" cy="5538832"/>
          </a:xfrm>
          <a:prstGeom prst="rect">
            <a:avLst/>
          </a:prstGeom>
        </p:spPr>
      </p:pic>
    </p:spTree>
    <p:extLst>
      <p:ext uri="{BB962C8B-B14F-4D97-AF65-F5344CB8AC3E}">
        <p14:creationId xmlns:p14="http://schemas.microsoft.com/office/powerpoint/2010/main" val="4170125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5A877-9180-41A3-AE8D-15EF545AC43B}"/>
              </a:ext>
            </a:extLst>
          </p:cNvPr>
          <p:cNvSpPr>
            <a:spLocks noGrp="1"/>
          </p:cNvSpPr>
          <p:nvPr>
            <p:ph type="ctrTitle"/>
          </p:nvPr>
        </p:nvSpPr>
        <p:spPr>
          <a:xfrm>
            <a:off x="428489" y="736253"/>
            <a:ext cx="10606617" cy="1470025"/>
          </a:xfrm>
        </p:spPr>
        <p:txBody>
          <a:bodyPr>
            <a:normAutofit/>
          </a:bodyPr>
          <a:lstStyle/>
          <a:p>
            <a:r>
              <a:rPr lang="en-US" sz="4000" b="1" dirty="0">
                <a:latin typeface="+mn-lt"/>
              </a:rPr>
              <a:t>How to Prevent the Need for a Void</a:t>
            </a:r>
            <a:endParaRPr lang="es-ES_tradnl" sz="4000" b="1" dirty="0">
              <a:latin typeface="+mn-lt"/>
            </a:endParaRPr>
          </a:p>
        </p:txBody>
      </p:sp>
      <p:sp>
        <p:nvSpPr>
          <p:cNvPr id="3" name="Text Placeholder 2">
            <a:extLst>
              <a:ext uri="{FF2B5EF4-FFF2-40B4-BE49-F238E27FC236}">
                <a16:creationId xmlns:a16="http://schemas.microsoft.com/office/drawing/2014/main" id="{E66F67AC-9598-49EE-9538-D257AF678FC4}"/>
              </a:ext>
            </a:extLst>
          </p:cNvPr>
          <p:cNvSpPr>
            <a:spLocks noGrp="1"/>
          </p:cNvSpPr>
          <p:nvPr>
            <p:ph type="body" sz="quarter" idx="11"/>
          </p:nvPr>
        </p:nvSpPr>
        <p:spPr/>
        <p:txBody>
          <a:bodyPr/>
          <a:lstStyle/>
          <a:p>
            <a:endParaRPr lang="es-ES_tradnl"/>
          </a:p>
        </p:txBody>
      </p:sp>
      <p:sp>
        <p:nvSpPr>
          <p:cNvPr id="4" name="TextBox 3">
            <a:extLst>
              <a:ext uri="{FF2B5EF4-FFF2-40B4-BE49-F238E27FC236}">
                <a16:creationId xmlns:a16="http://schemas.microsoft.com/office/drawing/2014/main" id="{CB7E101D-84EA-464A-8626-8874EC57A795}"/>
              </a:ext>
            </a:extLst>
          </p:cNvPr>
          <p:cNvSpPr txBox="1"/>
          <p:nvPr/>
        </p:nvSpPr>
        <p:spPr>
          <a:xfrm>
            <a:off x="715617" y="1941235"/>
            <a:ext cx="10663583" cy="2862322"/>
          </a:xfrm>
          <a:prstGeom prst="rect">
            <a:avLst/>
          </a:prstGeom>
          <a:noFill/>
        </p:spPr>
        <p:txBody>
          <a:bodyPr wrap="square" rtlCol="0">
            <a:spAutoFit/>
          </a:bodyPr>
          <a:lstStyle/>
          <a:p>
            <a:pPr marL="285750" indent="-285750">
              <a:buFont typeface="Wingdings" panose="05000000000000000000" pitchFamily="2" charset="2"/>
              <a:buChar char="v"/>
            </a:pPr>
            <a:r>
              <a:rPr lang="en-US" dirty="0"/>
              <a:t>Review and verify the transaction log and receipt </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Recommend the participant to separate WIC authorized from non-WIC authorized foods at the register (mixed basket transactions may lead to unintentional transaction errors during this learning phase of </a:t>
            </a:r>
            <a:r>
              <a:rPr lang="en-US" dirty="0" err="1"/>
              <a:t>eWIC</a:t>
            </a:r>
            <a:r>
              <a:rPr lang="en-US" dirty="0"/>
              <a:t>)</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Ensure store personnel is trained on </a:t>
            </a:r>
            <a:r>
              <a:rPr lang="en-US" dirty="0" err="1"/>
              <a:t>eWIC</a:t>
            </a:r>
            <a:r>
              <a:rPr lang="en-US" dirty="0"/>
              <a:t> transaction procedures specific to your store’s POS</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If store personnel have questions or concerns about </a:t>
            </a:r>
            <a:r>
              <a:rPr lang="en-US" dirty="0" err="1"/>
              <a:t>eWIC</a:t>
            </a:r>
            <a:r>
              <a:rPr lang="en-US" dirty="0"/>
              <a:t> transactions, please reach out to your POS provider for additional training and assistance</a:t>
            </a:r>
          </a:p>
          <a:p>
            <a:pPr marL="285750" indent="-285750">
              <a:buFont typeface="Wingdings" panose="05000000000000000000" pitchFamily="2" charset="2"/>
              <a:buChar char="v"/>
            </a:pPr>
            <a:endParaRPr lang="es-ES_tradnl" dirty="0"/>
          </a:p>
        </p:txBody>
      </p:sp>
    </p:spTree>
    <p:extLst>
      <p:ext uri="{BB962C8B-B14F-4D97-AF65-F5344CB8AC3E}">
        <p14:creationId xmlns:p14="http://schemas.microsoft.com/office/powerpoint/2010/main" val="1857122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52E17-B7AA-49E6-B20F-CA9D633AB916}"/>
              </a:ext>
            </a:extLst>
          </p:cNvPr>
          <p:cNvSpPr>
            <a:spLocks noGrp="1"/>
          </p:cNvSpPr>
          <p:nvPr>
            <p:ph type="ctrTitle"/>
          </p:nvPr>
        </p:nvSpPr>
        <p:spPr>
          <a:xfrm>
            <a:off x="468245" y="590481"/>
            <a:ext cx="10606617" cy="1470025"/>
          </a:xfrm>
        </p:spPr>
        <p:txBody>
          <a:bodyPr>
            <a:normAutofit/>
          </a:bodyPr>
          <a:lstStyle/>
          <a:p>
            <a:r>
              <a:rPr lang="en-US" sz="4000" b="1" dirty="0">
                <a:latin typeface="+mn-lt"/>
              </a:rPr>
              <a:t>Voiding </a:t>
            </a:r>
            <a:r>
              <a:rPr lang="en-US" sz="4000" b="1" dirty="0" err="1">
                <a:latin typeface="+mn-lt"/>
              </a:rPr>
              <a:t>eWIC</a:t>
            </a:r>
            <a:r>
              <a:rPr lang="en-US" sz="4000" b="1" dirty="0">
                <a:latin typeface="+mn-lt"/>
              </a:rPr>
              <a:t> Transactions</a:t>
            </a:r>
            <a:endParaRPr lang="es-ES_tradnl" sz="4000" b="1" dirty="0">
              <a:latin typeface="+mn-lt"/>
            </a:endParaRPr>
          </a:p>
        </p:txBody>
      </p:sp>
      <p:sp>
        <p:nvSpPr>
          <p:cNvPr id="4" name="TextBox 3">
            <a:extLst>
              <a:ext uri="{FF2B5EF4-FFF2-40B4-BE49-F238E27FC236}">
                <a16:creationId xmlns:a16="http://schemas.microsoft.com/office/drawing/2014/main" id="{9B1DFFD6-4E8F-449E-8D15-1AC8D80B4646}"/>
              </a:ext>
            </a:extLst>
          </p:cNvPr>
          <p:cNvSpPr txBox="1"/>
          <p:nvPr/>
        </p:nvSpPr>
        <p:spPr>
          <a:xfrm>
            <a:off x="689113" y="1868557"/>
            <a:ext cx="10385749" cy="2308324"/>
          </a:xfrm>
          <a:prstGeom prst="rect">
            <a:avLst/>
          </a:prstGeom>
          <a:noFill/>
        </p:spPr>
        <p:txBody>
          <a:bodyPr wrap="square" rtlCol="0">
            <a:spAutoFit/>
          </a:bodyPr>
          <a:lstStyle/>
          <a:p>
            <a:pPr marL="285750" indent="-285750">
              <a:buFont typeface="Wingdings" panose="05000000000000000000" pitchFamily="2" charset="2"/>
              <a:buChar char="v"/>
            </a:pPr>
            <a:r>
              <a:rPr lang="en-US" dirty="0"/>
              <a:t>Once </a:t>
            </a:r>
            <a:r>
              <a:rPr lang="en-US" dirty="0" err="1"/>
              <a:t>eWIC</a:t>
            </a:r>
            <a:r>
              <a:rPr lang="en-US" dirty="0"/>
              <a:t> transactions are completed and approved, WIC benefits </a:t>
            </a:r>
            <a:r>
              <a:rPr lang="en-US" b="1" dirty="0"/>
              <a:t>cannot</a:t>
            </a:r>
            <a:r>
              <a:rPr lang="en-US" dirty="0"/>
              <a:t> be returned to the </a:t>
            </a:r>
            <a:r>
              <a:rPr lang="en-US" dirty="0" err="1"/>
              <a:t>eWIC</a:t>
            </a:r>
            <a:r>
              <a:rPr lang="en-US" dirty="0"/>
              <a:t> account</a:t>
            </a:r>
          </a:p>
          <a:p>
            <a:pPr marL="742950" lvl="1" indent="-285750">
              <a:buFont typeface="Wingdings" panose="05000000000000000000" pitchFamily="2" charset="2"/>
              <a:buChar char="v"/>
            </a:pPr>
            <a:r>
              <a:rPr lang="en-US" dirty="0" err="1"/>
              <a:t>eWIC</a:t>
            </a:r>
            <a:r>
              <a:rPr lang="en-US" dirty="0"/>
              <a:t> transactions are final </a:t>
            </a:r>
          </a:p>
          <a:p>
            <a:pPr marL="285750" indent="-285750">
              <a:buFont typeface="Wingdings" panose="05000000000000000000" pitchFamily="2" charset="2"/>
              <a:buChar char="v"/>
            </a:pPr>
            <a:endParaRPr lang="es-ES_tradnl" dirty="0"/>
          </a:p>
          <a:p>
            <a:pPr marL="285750" indent="-285750">
              <a:buFont typeface="Wingdings" panose="05000000000000000000" pitchFamily="2" charset="2"/>
              <a:buChar char="v"/>
            </a:pPr>
            <a:r>
              <a:rPr lang="es-ES_tradnl" dirty="0"/>
              <a:t>A </a:t>
            </a:r>
            <a:r>
              <a:rPr lang="es-ES_tradnl" dirty="0" err="1"/>
              <a:t>void</a:t>
            </a:r>
            <a:r>
              <a:rPr lang="es-ES_tradnl" dirty="0"/>
              <a:t> can </a:t>
            </a:r>
            <a:r>
              <a:rPr lang="es-ES_tradnl" dirty="0" err="1"/>
              <a:t>only</a:t>
            </a:r>
            <a:r>
              <a:rPr lang="es-ES_tradnl" dirty="0"/>
              <a:t> </a:t>
            </a:r>
            <a:r>
              <a:rPr lang="es-ES_tradnl" dirty="0" err="1"/>
              <a:t>occur</a:t>
            </a:r>
            <a:r>
              <a:rPr lang="es-ES_tradnl" dirty="0"/>
              <a:t> </a:t>
            </a:r>
            <a:r>
              <a:rPr lang="es-ES_tradnl" dirty="0" err="1"/>
              <a:t>while</a:t>
            </a:r>
            <a:r>
              <a:rPr lang="es-ES_tradnl" dirty="0"/>
              <a:t> a </a:t>
            </a:r>
            <a:r>
              <a:rPr lang="es-ES_tradnl" dirty="0" err="1"/>
              <a:t>transaction</a:t>
            </a:r>
            <a:r>
              <a:rPr lang="es-ES_tradnl" dirty="0"/>
              <a:t> </a:t>
            </a:r>
            <a:r>
              <a:rPr lang="es-ES_tradnl" dirty="0" err="1"/>
              <a:t>is</a:t>
            </a:r>
            <a:r>
              <a:rPr lang="es-ES_tradnl" dirty="0"/>
              <a:t> </a:t>
            </a:r>
            <a:r>
              <a:rPr lang="es-ES_tradnl" dirty="0" err="1"/>
              <a:t>still</a:t>
            </a:r>
            <a:r>
              <a:rPr lang="es-ES_tradnl" dirty="0"/>
              <a:t> open in </a:t>
            </a:r>
            <a:r>
              <a:rPr lang="es-ES_tradnl" dirty="0" err="1"/>
              <a:t>progress</a:t>
            </a:r>
            <a:endParaRPr lang="es-ES_tradnl" dirty="0"/>
          </a:p>
          <a:p>
            <a:pPr marL="742950" lvl="1" indent="-285750">
              <a:buFont typeface="Wingdings" panose="05000000000000000000" pitchFamily="2" charset="2"/>
              <a:buChar char="v"/>
            </a:pPr>
            <a:r>
              <a:rPr lang="es-ES_tradnl" dirty="0" err="1"/>
              <a:t>Example</a:t>
            </a:r>
            <a:r>
              <a:rPr lang="es-ES_tradnl" dirty="0"/>
              <a:t>: A </a:t>
            </a:r>
            <a:r>
              <a:rPr lang="es-ES_tradnl" dirty="0" err="1"/>
              <a:t>participant</a:t>
            </a:r>
            <a:r>
              <a:rPr lang="es-ES_tradnl" dirty="0"/>
              <a:t> has a </a:t>
            </a:r>
            <a:r>
              <a:rPr lang="es-ES_tradnl" dirty="0" err="1"/>
              <a:t>mixed</a:t>
            </a:r>
            <a:r>
              <a:rPr lang="es-ES_tradnl" dirty="0"/>
              <a:t> </a:t>
            </a:r>
            <a:r>
              <a:rPr lang="es-ES_tradnl" dirty="0" err="1"/>
              <a:t>basket</a:t>
            </a:r>
            <a:r>
              <a:rPr lang="es-ES_tradnl" dirty="0"/>
              <a:t> and </a:t>
            </a:r>
            <a:r>
              <a:rPr lang="es-ES_tradnl" dirty="0" err="1"/>
              <a:t>selected</a:t>
            </a:r>
            <a:r>
              <a:rPr lang="es-ES_tradnl" dirty="0"/>
              <a:t> a non-WIC cereal. </a:t>
            </a:r>
            <a:r>
              <a:rPr lang="es-ES_tradnl" dirty="0" err="1"/>
              <a:t>While</a:t>
            </a:r>
            <a:r>
              <a:rPr lang="es-ES_tradnl" dirty="0"/>
              <a:t> </a:t>
            </a:r>
            <a:r>
              <a:rPr lang="es-ES_tradnl" dirty="0" err="1"/>
              <a:t>the</a:t>
            </a:r>
            <a:r>
              <a:rPr lang="es-ES_tradnl" dirty="0"/>
              <a:t> </a:t>
            </a:r>
            <a:r>
              <a:rPr lang="es-ES_tradnl" dirty="0" err="1"/>
              <a:t>transaction</a:t>
            </a:r>
            <a:r>
              <a:rPr lang="es-ES_tradnl" dirty="0"/>
              <a:t> </a:t>
            </a:r>
            <a:r>
              <a:rPr lang="es-ES_tradnl" dirty="0" err="1"/>
              <a:t>is</a:t>
            </a:r>
            <a:r>
              <a:rPr lang="es-ES_tradnl" dirty="0"/>
              <a:t> </a:t>
            </a:r>
            <a:r>
              <a:rPr lang="es-ES_tradnl" dirty="0" err="1"/>
              <a:t>still</a:t>
            </a:r>
            <a:r>
              <a:rPr lang="es-ES_tradnl" dirty="0"/>
              <a:t> open, </a:t>
            </a:r>
            <a:r>
              <a:rPr lang="es-ES_tradnl" dirty="0" err="1"/>
              <a:t>the</a:t>
            </a:r>
            <a:r>
              <a:rPr lang="es-ES_tradnl" dirty="0"/>
              <a:t> </a:t>
            </a:r>
            <a:r>
              <a:rPr lang="es-ES_tradnl" dirty="0" err="1"/>
              <a:t>cashier</a:t>
            </a:r>
            <a:r>
              <a:rPr lang="es-ES_tradnl" dirty="0"/>
              <a:t> can </a:t>
            </a:r>
            <a:r>
              <a:rPr lang="es-ES_tradnl" dirty="0" err="1"/>
              <a:t>select</a:t>
            </a:r>
            <a:r>
              <a:rPr lang="es-ES_tradnl" dirty="0"/>
              <a:t> </a:t>
            </a:r>
            <a:r>
              <a:rPr lang="es-ES_tradnl" dirty="0" err="1"/>
              <a:t>the</a:t>
            </a:r>
            <a:r>
              <a:rPr lang="es-ES_tradnl" dirty="0"/>
              <a:t> WIC … </a:t>
            </a:r>
            <a:r>
              <a:rPr lang="es-ES_tradnl" dirty="0" err="1">
                <a:highlight>
                  <a:srgbClr val="FFFF00"/>
                </a:highlight>
              </a:rPr>
              <a:t>Verify</a:t>
            </a:r>
            <a:r>
              <a:rPr lang="es-ES_tradnl" dirty="0">
                <a:highlight>
                  <a:srgbClr val="FFFF00"/>
                </a:highlight>
              </a:rPr>
              <a:t> </a:t>
            </a:r>
            <a:r>
              <a:rPr lang="es-ES_tradnl" dirty="0" err="1">
                <a:highlight>
                  <a:srgbClr val="FFFF00"/>
                </a:highlight>
              </a:rPr>
              <a:t>with</a:t>
            </a:r>
            <a:r>
              <a:rPr lang="es-ES_tradnl" dirty="0">
                <a:highlight>
                  <a:srgbClr val="FFFF00"/>
                </a:highlight>
              </a:rPr>
              <a:t> L3 </a:t>
            </a:r>
            <a:r>
              <a:rPr lang="es-ES_tradnl" dirty="0" err="1">
                <a:highlight>
                  <a:srgbClr val="FFFF00"/>
                </a:highlight>
              </a:rPr>
              <a:t>team</a:t>
            </a:r>
            <a:endParaRPr lang="es-ES_tradnl" dirty="0">
              <a:highlight>
                <a:srgbClr val="FFFF00"/>
              </a:highlight>
            </a:endParaRPr>
          </a:p>
          <a:p>
            <a:pPr marL="742950" lvl="1" indent="-285750">
              <a:buFont typeface="Wingdings" panose="05000000000000000000" pitchFamily="2" charset="2"/>
              <a:buChar char="v"/>
            </a:pPr>
            <a:endParaRPr lang="en-US" dirty="0">
              <a:highlight>
                <a:srgbClr val="FFFF00"/>
              </a:highlight>
            </a:endParaRPr>
          </a:p>
        </p:txBody>
      </p:sp>
    </p:spTree>
    <p:extLst>
      <p:ext uri="{BB962C8B-B14F-4D97-AF65-F5344CB8AC3E}">
        <p14:creationId xmlns:p14="http://schemas.microsoft.com/office/powerpoint/2010/main" val="1831244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6FC32-30C9-4870-8E01-96A103DE4F50}"/>
              </a:ext>
            </a:extLst>
          </p:cNvPr>
          <p:cNvSpPr>
            <a:spLocks noGrp="1"/>
          </p:cNvSpPr>
          <p:nvPr>
            <p:ph type="ctrTitle"/>
          </p:nvPr>
        </p:nvSpPr>
        <p:spPr>
          <a:xfrm>
            <a:off x="0" y="599911"/>
            <a:ext cx="9178938" cy="1124980"/>
          </a:xfrm>
        </p:spPr>
        <p:txBody>
          <a:bodyPr>
            <a:normAutofit/>
          </a:bodyPr>
          <a:lstStyle/>
          <a:p>
            <a:r>
              <a:rPr lang="en-US" sz="3600" b="1" dirty="0">
                <a:latin typeface="+mn-lt"/>
                <a:cs typeface="Calibri"/>
              </a:rPr>
              <a:t>The Importance of </a:t>
            </a:r>
            <a:r>
              <a:rPr lang="en-US" sz="3600" b="1" dirty="0" err="1">
                <a:latin typeface="+mn-lt"/>
                <a:cs typeface="Calibri"/>
              </a:rPr>
              <a:t>eWIC</a:t>
            </a:r>
            <a:r>
              <a:rPr lang="en-US" sz="3600" b="1" dirty="0">
                <a:latin typeface="+mn-lt"/>
                <a:cs typeface="Calibri"/>
              </a:rPr>
              <a:t> Purchase Receipts  </a:t>
            </a:r>
            <a:endParaRPr lang="en-US" sz="3600" b="1" dirty="0">
              <a:latin typeface="+mn-lt"/>
              <a:cs typeface="Calibri" panose="020F0502020204030204" pitchFamily="34" charset="0"/>
            </a:endParaRPr>
          </a:p>
        </p:txBody>
      </p:sp>
      <p:pic>
        <p:nvPicPr>
          <p:cNvPr id="4" name="Picture 3">
            <a:extLst>
              <a:ext uri="{FF2B5EF4-FFF2-40B4-BE49-F238E27FC236}">
                <a16:creationId xmlns:a16="http://schemas.microsoft.com/office/drawing/2014/main" id="{FD083C44-6EE2-4423-8539-A2E18A0FA0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78522"/>
            <a:ext cx="2191447" cy="1279478"/>
          </a:xfrm>
          <a:prstGeom prst="rect">
            <a:avLst/>
          </a:prstGeom>
        </p:spPr>
      </p:pic>
      <p:sp>
        <p:nvSpPr>
          <p:cNvPr id="5" name="TextBox 4">
            <a:extLst>
              <a:ext uri="{FF2B5EF4-FFF2-40B4-BE49-F238E27FC236}">
                <a16:creationId xmlns:a16="http://schemas.microsoft.com/office/drawing/2014/main" id="{B45228E3-A890-4A2D-B120-9BB6E69C1F38}"/>
              </a:ext>
            </a:extLst>
          </p:cNvPr>
          <p:cNvSpPr txBox="1"/>
          <p:nvPr/>
        </p:nvSpPr>
        <p:spPr>
          <a:xfrm>
            <a:off x="110836" y="1724891"/>
            <a:ext cx="12081163" cy="3354765"/>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sz="1600" dirty="0">
                <a:cs typeface="Calibri"/>
              </a:rPr>
              <a:t>It is a </a:t>
            </a:r>
            <a:r>
              <a:rPr lang="en-US" sz="1600" b="1" dirty="0">
                <a:cs typeface="Calibri"/>
              </a:rPr>
              <a:t>requirement</a:t>
            </a:r>
            <a:r>
              <a:rPr lang="en-US" sz="1600" dirty="0">
                <a:cs typeface="Calibri"/>
              </a:rPr>
              <a:t> that the WIC Cardholder be </a:t>
            </a:r>
            <a:r>
              <a:rPr lang="en-US" sz="1600" u="sng" dirty="0">
                <a:cs typeface="Calibri"/>
              </a:rPr>
              <a:t>provided a receipt</a:t>
            </a:r>
            <a:r>
              <a:rPr lang="en-US" sz="1600" dirty="0">
                <a:cs typeface="Calibri"/>
              </a:rPr>
              <a:t> showing details of the purchases.  (Provision of the receipt is an FNS requirement and included in the NJ WIC Vendor Authorization Agreement.)</a:t>
            </a:r>
          </a:p>
          <a:p>
            <a:pPr marL="285750" indent="-285750">
              <a:buFont typeface="Arial" panose="020B0604020202020204" pitchFamily="34" charset="0"/>
              <a:buChar char="•"/>
            </a:pPr>
            <a:endParaRPr lang="en-US" dirty="0">
              <a:cs typeface="Calibri"/>
            </a:endParaRPr>
          </a:p>
          <a:p>
            <a:pPr marL="285750" indent="-285750">
              <a:buFont typeface="Arial" panose="020B0604020202020204" pitchFamily="34" charset="0"/>
              <a:buChar char="•"/>
            </a:pPr>
            <a:r>
              <a:rPr lang="en-US" sz="1600" dirty="0">
                <a:cs typeface="Calibri"/>
              </a:rPr>
              <a:t>The receipt is verification that the purchase or void was completed as expected. The cashier must review the receipt to confirm accuracy of the transaction</a:t>
            </a:r>
          </a:p>
          <a:p>
            <a:pPr marL="285750" indent="-285750">
              <a:buFont typeface="Arial" panose="020B0604020202020204" pitchFamily="34" charset="0"/>
              <a:buChar char="•"/>
            </a:pPr>
            <a:endParaRPr lang="en-US" sz="1600" dirty="0">
              <a:cs typeface="Calibri"/>
            </a:endParaRPr>
          </a:p>
          <a:p>
            <a:pPr marL="285750" indent="-285750">
              <a:buFont typeface="Arial" panose="020B0604020202020204" pitchFamily="34" charset="0"/>
              <a:buChar char="•"/>
            </a:pPr>
            <a:r>
              <a:rPr lang="en-US" sz="1600" dirty="0">
                <a:cs typeface="Calibri"/>
              </a:rPr>
              <a:t>The items the WIC cardholder is leaving the store with should always match the items listed as Purchased on the receipt</a:t>
            </a:r>
          </a:p>
          <a:p>
            <a:pPr marL="742950" lvl="1" indent="-285750">
              <a:buFont typeface="Arial" panose="020B0604020202020204" pitchFamily="34" charset="0"/>
              <a:buChar char="•"/>
            </a:pPr>
            <a:endParaRPr lang="en-US" sz="1600" dirty="0">
              <a:cs typeface="Calibri"/>
            </a:endParaRPr>
          </a:p>
          <a:p>
            <a:pPr marL="285750" indent="-285750">
              <a:buFont typeface="Arial" panose="020B0604020202020204" pitchFamily="34" charset="0"/>
              <a:buChar char="•"/>
            </a:pPr>
            <a:r>
              <a:rPr lang="en-US" sz="1600" dirty="0">
                <a:cs typeface="Calibri"/>
              </a:rPr>
              <a:t>WIC Cardholders are trained at their WIC Local Agency to save their last </a:t>
            </a:r>
            <a:r>
              <a:rPr lang="en-US" sz="1600" dirty="0" err="1">
                <a:cs typeface="Calibri"/>
              </a:rPr>
              <a:t>eWIC</a:t>
            </a:r>
            <a:r>
              <a:rPr lang="en-US" sz="1600" dirty="0">
                <a:cs typeface="Calibri"/>
              </a:rPr>
              <a:t> receipt to keep track of their remaining balance. This will assist in their next shopping trip.  </a:t>
            </a:r>
          </a:p>
          <a:p>
            <a:pPr marL="285750" indent="-285750">
              <a:buFont typeface="Arial" panose="020B0604020202020204" pitchFamily="34" charset="0"/>
              <a:buChar char="•"/>
            </a:pPr>
            <a:endParaRPr lang="en-US" dirty="0">
              <a:cs typeface="Calibri"/>
            </a:endParaRPr>
          </a:p>
          <a:p>
            <a:pPr marL="285750" indent="-285750">
              <a:buFont typeface="Arial" panose="020B0604020202020204" pitchFamily="34" charset="0"/>
              <a:buChar char="•"/>
            </a:pPr>
            <a:r>
              <a:rPr lang="en-US" sz="1600" dirty="0">
                <a:cs typeface="Calibri"/>
              </a:rPr>
              <a:t>If ever there is a need for a dispute resolution from the Cardholder or the Vendor, the </a:t>
            </a:r>
            <a:r>
              <a:rPr lang="en-US" sz="1600" b="1" dirty="0">
                <a:cs typeface="Calibri"/>
              </a:rPr>
              <a:t>receipt is required</a:t>
            </a:r>
            <a:r>
              <a:rPr lang="en-US" sz="1600" dirty="0">
                <a:cs typeface="Calibri"/>
              </a:rPr>
              <a:t> as documentation of what error may have occurred</a:t>
            </a:r>
          </a:p>
        </p:txBody>
      </p:sp>
    </p:spTree>
    <p:extLst>
      <p:ext uri="{BB962C8B-B14F-4D97-AF65-F5344CB8AC3E}">
        <p14:creationId xmlns:p14="http://schemas.microsoft.com/office/powerpoint/2010/main" val="265523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FB061BBD-7CFC-40DE-809C-895B533624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78522"/>
            <a:ext cx="2191447" cy="1279478"/>
          </a:xfrm>
          <a:prstGeom prst="rect">
            <a:avLst/>
          </a:prstGeom>
        </p:spPr>
      </p:pic>
      <p:sp>
        <p:nvSpPr>
          <p:cNvPr id="15" name="TextBox 14">
            <a:extLst>
              <a:ext uri="{FF2B5EF4-FFF2-40B4-BE49-F238E27FC236}">
                <a16:creationId xmlns:a16="http://schemas.microsoft.com/office/drawing/2014/main" id="{397F6606-495B-4511-AACD-E29DC4FEE491}"/>
              </a:ext>
            </a:extLst>
          </p:cNvPr>
          <p:cNvSpPr txBox="1"/>
          <p:nvPr/>
        </p:nvSpPr>
        <p:spPr>
          <a:xfrm>
            <a:off x="3531732" y="2010115"/>
            <a:ext cx="4821366" cy="3046988"/>
          </a:xfrm>
          <a:prstGeom prst="rect">
            <a:avLst/>
          </a:prstGeom>
          <a:noFill/>
        </p:spPr>
        <p:txBody>
          <a:bodyPr wrap="square" lIns="91440" tIns="45720" rIns="91440" bIns="45720" rtlCol="0" anchor="t">
            <a:spAutoFit/>
          </a:bodyPr>
          <a:lstStyle/>
          <a:p>
            <a:pPr lvl="1"/>
            <a:r>
              <a:rPr lang="en-US" sz="1600" dirty="0">
                <a:cs typeface="Calibri"/>
              </a:rPr>
              <a:t>*It is important to know the WIC Beginning Balance because if an item is not listed or the quantity is less than the WIC Cardholder wants to buy, they will not be able to do so.</a:t>
            </a:r>
          </a:p>
          <a:p>
            <a:pPr lvl="1"/>
            <a:endParaRPr lang="en-US" sz="1600" dirty="0">
              <a:cs typeface="Calibri"/>
            </a:endParaRPr>
          </a:p>
          <a:p>
            <a:pPr lvl="1"/>
            <a:r>
              <a:rPr lang="en-US" sz="1600" dirty="0">
                <a:cs typeface="Calibri"/>
              </a:rPr>
              <a:t>*The WIC Cardholder should always leave the store with what is listed here for the WIC Purchase.  </a:t>
            </a:r>
          </a:p>
          <a:p>
            <a:pPr lvl="1"/>
            <a:endParaRPr lang="en-US" sz="1600" dirty="0">
              <a:cs typeface="Calibri"/>
            </a:endParaRPr>
          </a:p>
          <a:p>
            <a:pPr lvl="1"/>
            <a:r>
              <a:rPr lang="en-US" sz="1600" dirty="0">
                <a:cs typeface="Calibri"/>
              </a:rPr>
              <a:t>*The WIC Cardholders are encouraged to keep the Remaining Balance Receipt, so they know what is the remaining balance in their account.  </a:t>
            </a:r>
          </a:p>
        </p:txBody>
      </p:sp>
      <p:sp>
        <p:nvSpPr>
          <p:cNvPr id="6" name="Title 3">
            <a:extLst>
              <a:ext uri="{FF2B5EF4-FFF2-40B4-BE49-F238E27FC236}">
                <a16:creationId xmlns:a16="http://schemas.microsoft.com/office/drawing/2014/main" id="{97C4CDF7-7EA4-47AB-9BBD-E7E45BA0445F}"/>
              </a:ext>
            </a:extLst>
          </p:cNvPr>
          <p:cNvSpPr txBox="1">
            <a:spLocks/>
          </p:cNvSpPr>
          <p:nvPr/>
        </p:nvSpPr>
        <p:spPr bwMode="black">
          <a:xfrm>
            <a:off x="424603" y="601667"/>
            <a:ext cx="8360909" cy="1005841"/>
          </a:xfrm>
          <a:prstGeom prst="rect">
            <a:avLst/>
          </a:prstGeom>
        </p:spPr>
        <p:txBody>
          <a:bodyPr vert="horz" lIns="91440" tIns="45720" rIns="91440" bIns="45720" rtlCol="0" anchor="t">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err="1">
                <a:latin typeface="+mn-lt"/>
              </a:rPr>
              <a:t>KeyPoints</a:t>
            </a:r>
            <a:r>
              <a:rPr lang="en-US" sz="4000" b="1" dirty="0">
                <a:latin typeface="+mn-lt"/>
              </a:rPr>
              <a:t> of eWIC Transaction Receipts </a:t>
            </a:r>
            <a:endParaRPr lang="en-US" sz="4000" b="1" dirty="0">
              <a:latin typeface="+mn-lt"/>
              <a:cs typeface="Calibri"/>
            </a:endParaRPr>
          </a:p>
        </p:txBody>
      </p:sp>
      <p:pic>
        <p:nvPicPr>
          <p:cNvPr id="5" name="Picture 4" descr="A close-up of a document&#10;&#10;Description automatically generated with low confidence">
            <a:extLst>
              <a:ext uri="{FF2B5EF4-FFF2-40B4-BE49-F238E27FC236}">
                <a16:creationId xmlns:a16="http://schemas.microsoft.com/office/drawing/2014/main" id="{794F852E-94B6-43F5-BD3D-2E2C4568B35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52865" y="1666427"/>
            <a:ext cx="2621104" cy="348746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7" name="Picture 6">
            <a:extLst>
              <a:ext uri="{FF2B5EF4-FFF2-40B4-BE49-F238E27FC236}">
                <a16:creationId xmlns:a16="http://schemas.microsoft.com/office/drawing/2014/main" id="{4E0C60E5-1F60-4716-AD54-745B53CAD2D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506683" y="1666427"/>
            <a:ext cx="2724534" cy="348746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8" name="Oval 7">
            <a:extLst>
              <a:ext uri="{FF2B5EF4-FFF2-40B4-BE49-F238E27FC236}">
                <a16:creationId xmlns:a16="http://schemas.microsoft.com/office/drawing/2014/main" id="{5CA8349F-9FEE-48A9-A6D2-3913A8A07BB1}"/>
              </a:ext>
            </a:extLst>
          </p:cNvPr>
          <p:cNvSpPr/>
          <p:nvPr/>
        </p:nvSpPr>
        <p:spPr>
          <a:xfrm>
            <a:off x="580249" y="3003168"/>
            <a:ext cx="2364287" cy="2947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D5EAFCDC-9A70-49F3-9F27-D80C29883CD1}"/>
              </a:ext>
            </a:extLst>
          </p:cNvPr>
          <p:cNvSpPr/>
          <p:nvPr/>
        </p:nvSpPr>
        <p:spPr>
          <a:xfrm>
            <a:off x="1272619" y="4562573"/>
            <a:ext cx="1593129" cy="29472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4C22BEEA-12DC-4D70-9CDF-749228751945}"/>
              </a:ext>
            </a:extLst>
          </p:cNvPr>
          <p:cNvSpPr/>
          <p:nvPr/>
        </p:nvSpPr>
        <p:spPr>
          <a:xfrm>
            <a:off x="8342810" y="3101009"/>
            <a:ext cx="1685773" cy="19688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Graphic 11" descr="Arrow Right with solid fill">
            <a:extLst>
              <a:ext uri="{FF2B5EF4-FFF2-40B4-BE49-F238E27FC236}">
                <a16:creationId xmlns:a16="http://schemas.microsoft.com/office/drawing/2014/main" id="{207043F6-C0FB-496B-A0FF-0752EC35FA5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0127716">
            <a:off x="3119786" y="2513163"/>
            <a:ext cx="923720" cy="867824"/>
          </a:xfrm>
          <a:prstGeom prst="rect">
            <a:avLst/>
          </a:prstGeom>
        </p:spPr>
      </p:pic>
      <p:pic>
        <p:nvPicPr>
          <p:cNvPr id="14" name="Graphic 13" descr="Arrow Right with solid fill">
            <a:extLst>
              <a:ext uri="{FF2B5EF4-FFF2-40B4-BE49-F238E27FC236}">
                <a16:creationId xmlns:a16="http://schemas.microsoft.com/office/drawing/2014/main" id="{C054AC50-85C8-4487-8760-C939783293A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18770806">
            <a:off x="3180683" y="3771826"/>
            <a:ext cx="923184" cy="1047058"/>
          </a:xfrm>
          <a:prstGeom prst="rect">
            <a:avLst/>
          </a:prstGeom>
        </p:spPr>
      </p:pic>
      <p:pic>
        <p:nvPicPr>
          <p:cNvPr id="16" name="Graphic 15" descr="Arrow Right with solid fill">
            <a:extLst>
              <a:ext uri="{FF2B5EF4-FFF2-40B4-BE49-F238E27FC236}">
                <a16:creationId xmlns:a16="http://schemas.microsoft.com/office/drawing/2014/main" id="{A4A4513E-FB13-4E50-A0DD-7E0CD70D2CD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7636251">
            <a:off x="7810976" y="3232890"/>
            <a:ext cx="895000" cy="963700"/>
          </a:xfrm>
          <a:prstGeom prst="rect">
            <a:avLst/>
          </a:prstGeom>
        </p:spPr>
      </p:pic>
    </p:spTree>
    <p:extLst>
      <p:ext uri="{BB962C8B-B14F-4D97-AF65-F5344CB8AC3E}">
        <p14:creationId xmlns:p14="http://schemas.microsoft.com/office/powerpoint/2010/main" val="4079494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13B6C-2E59-4A60-9454-84A51530B629}"/>
              </a:ext>
            </a:extLst>
          </p:cNvPr>
          <p:cNvSpPr>
            <a:spLocks noGrp="1"/>
          </p:cNvSpPr>
          <p:nvPr>
            <p:ph type="ctrTitle"/>
          </p:nvPr>
        </p:nvSpPr>
        <p:spPr>
          <a:xfrm>
            <a:off x="481496" y="619540"/>
            <a:ext cx="10606617" cy="1470025"/>
          </a:xfrm>
        </p:spPr>
        <p:txBody>
          <a:bodyPr>
            <a:normAutofit/>
          </a:bodyPr>
          <a:lstStyle/>
          <a:p>
            <a:r>
              <a:rPr lang="en-US" sz="4000" b="1" dirty="0">
                <a:latin typeface="+mn-lt"/>
              </a:rPr>
              <a:t>Troubleshooting Resources</a:t>
            </a:r>
            <a:endParaRPr lang="es-ES_tradnl" sz="4000" b="1" dirty="0">
              <a:latin typeface="+mn-lt"/>
            </a:endParaRPr>
          </a:p>
        </p:txBody>
      </p:sp>
      <p:graphicFrame>
        <p:nvGraphicFramePr>
          <p:cNvPr id="6" name="Table 4">
            <a:extLst>
              <a:ext uri="{FF2B5EF4-FFF2-40B4-BE49-F238E27FC236}">
                <a16:creationId xmlns:a16="http://schemas.microsoft.com/office/drawing/2014/main" id="{152EEFAB-E66C-4A5A-9C8F-2509DB05CA5C}"/>
              </a:ext>
            </a:extLst>
          </p:cNvPr>
          <p:cNvGraphicFramePr>
            <a:graphicFrameLocks noGrp="1"/>
          </p:cNvGraphicFramePr>
          <p:nvPr>
            <p:extLst>
              <p:ext uri="{D42A27DB-BD31-4B8C-83A1-F6EECF244321}">
                <p14:modId xmlns:p14="http://schemas.microsoft.com/office/powerpoint/2010/main" val="2874248502"/>
              </p:ext>
            </p:extLst>
          </p:nvPr>
        </p:nvGraphicFramePr>
        <p:xfrm>
          <a:off x="127000" y="1443143"/>
          <a:ext cx="11937999" cy="5177790"/>
        </p:xfrm>
        <a:graphic>
          <a:graphicData uri="http://schemas.openxmlformats.org/drawingml/2006/table">
            <a:tbl>
              <a:tblPr firstRow="1" bandRow="1">
                <a:tableStyleId>{5C22544A-7EE6-4342-B048-85BDC9FD1C3A}</a:tableStyleId>
              </a:tblPr>
              <a:tblGrid>
                <a:gridCol w="3979333">
                  <a:extLst>
                    <a:ext uri="{9D8B030D-6E8A-4147-A177-3AD203B41FA5}">
                      <a16:colId xmlns:a16="http://schemas.microsoft.com/office/drawing/2014/main" val="469597654"/>
                    </a:ext>
                  </a:extLst>
                </a:gridCol>
                <a:gridCol w="3979333">
                  <a:extLst>
                    <a:ext uri="{9D8B030D-6E8A-4147-A177-3AD203B41FA5}">
                      <a16:colId xmlns:a16="http://schemas.microsoft.com/office/drawing/2014/main" val="1200608243"/>
                    </a:ext>
                  </a:extLst>
                </a:gridCol>
                <a:gridCol w="3979333">
                  <a:extLst>
                    <a:ext uri="{9D8B030D-6E8A-4147-A177-3AD203B41FA5}">
                      <a16:colId xmlns:a16="http://schemas.microsoft.com/office/drawing/2014/main" val="2030311010"/>
                    </a:ext>
                  </a:extLst>
                </a:gridCol>
              </a:tblGrid>
              <a:tr h="451522">
                <a:tc>
                  <a:txBody>
                    <a:bodyPr/>
                    <a:lstStyle/>
                    <a:p>
                      <a:r>
                        <a:rPr lang="es-ES_tradnl" sz="1600" b="1" kern="1200" dirty="0" err="1">
                          <a:solidFill>
                            <a:schemeClr val="lt1"/>
                          </a:solidFill>
                          <a:effectLst/>
                          <a:latin typeface="+mn-lt"/>
                          <a:ea typeface="+mn-ea"/>
                          <a:cs typeface="+mn-cs"/>
                        </a:rPr>
                        <a:t>Problem</a:t>
                      </a:r>
                      <a:r>
                        <a:rPr lang="es-ES_tradnl" sz="1600" b="1" kern="1200" dirty="0">
                          <a:solidFill>
                            <a:schemeClr val="lt1"/>
                          </a:solidFill>
                          <a:effectLst/>
                          <a:latin typeface="+mn-lt"/>
                          <a:ea typeface="+mn-ea"/>
                          <a:cs typeface="+mn-cs"/>
                        </a:rPr>
                        <a:t>/</a:t>
                      </a:r>
                      <a:r>
                        <a:rPr lang="es-ES_tradnl" sz="1600" b="1" kern="1200" dirty="0" err="1">
                          <a:solidFill>
                            <a:schemeClr val="lt1"/>
                          </a:solidFill>
                          <a:effectLst/>
                          <a:latin typeface="+mn-lt"/>
                          <a:ea typeface="+mn-ea"/>
                          <a:cs typeface="+mn-cs"/>
                        </a:rPr>
                        <a:t>Question</a:t>
                      </a:r>
                      <a:r>
                        <a:rPr lang="es-ES_tradnl" sz="1600" b="1" kern="1200" dirty="0">
                          <a:solidFill>
                            <a:schemeClr val="lt1"/>
                          </a:solidFill>
                          <a:effectLst/>
                          <a:latin typeface="+mn-lt"/>
                          <a:ea typeface="+mn-ea"/>
                          <a:cs typeface="+mn-cs"/>
                        </a:rPr>
                        <a:t> </a:t>
                      </a:r>
                      <a:endParaRPr lang="es-ES_tradnl" sz="1600" dirty="0"/>
                    </a:p>
                  </a:txBody>
                  <a:tcPr/>
                </a:tc>
                <a:tc>
                  <a:txBody>
                    <a:bodyPr/>
                    <a:lstStyle/>
                    <a:p>
                      <a:r>
                        <a:rPr lang="es-ES_tradnl" sz="1600" b="1" kern="1200" dirty="0" err="1">
                          <a:solidFill>
                            <a:schemeClr val="lt1"/>
                          </a:solidFill>
                          <a:effectLst/>
                          <a:latin typeface="+mn-lt"/>
                          <a:ea typeface="+mn-ea"/>
                          <a:cs typeface="+mn-cs"/>
                        </a:rPr>
                        <a:t>The</a:t>
                      </a:r>
                      <a:r>
                        <a:rPr lang="es-ES_tradnl" sz="1600" b="1" kern="1200" dirty="0">
                          <a:solidFill>
                            <a:schemeClr val="lt1"/>
                          </a:solidFill>
                          <a:effectLst/>
                          <a:latin typeface="+mn-lt"/>
                          <a:ea typeface="+mn-ea"/>
                          <a:cs typeface="+mn-cs"/>
                        </a:rPr>
                        <a:t> </a:t>
                      </a:r>
                      <a:r>
                        <a:rPr lang="es-ES_tradnl" sz="1600" b="1" kern="1200" dirty="0" err="1">
                          <a:solidFill>
                            <a:schemeClr val="lt1"/>
                          </a:solidFill>
                          <a:effectLst/>
                          <a:latin typeface="+mn-lt"/>
                          <a:ea typeface="+mn-ea"/>
                          <a:cs typeface="+mn-cs"/>
                        </a:rPr>
                        <a:t>Contact</a:t>
                      </a:r>
                      <a:r>
                        <a:rPr lang="es-ES_tradnl" sz="1600" b="1" kern="1200" dirty="0">
                          <a:solidFill>
                            <a:schemeClr val="lt1"/>
                          </a:solidFill>
                          <a:effectLst/>
                          <a:latin typeface="+mn-lt"/>
                          <a:ea typeface="+mn-ea"/>
                          <a:cs typeface="+mn-cs"/>
                        </a:rPr>
                        <a:t> </a:t>
                      </a:r>
                      <a:r>
                        <a:rPr lang="es-ES_tradnl" sz="1600" b="1" kern="1200" dirty="0" err="1">
                          <a:solidFill>
                            <a:schemeClr val="lt1"/>
                          </a:solidFill>
                          <a:effectLst/>
                          <a:latin typeface="+mn-lt"/>
                          <a:ea typeface="+mn-ea"/>
                          <a:cs typeface="+mn-cs"/>
                        </a:rPr>
                        <a:t>for</a:t>
                      </a:r>
                      <a:r>
                        <a:rPr lang="es-ES_tradnl" sz="1600" b="1" kern="1200" dirty="0">
                          <a:solidFill>
                            <a:schemeClr val="lt1"/>
                          </a:solidFill>
                          <a:effectLst/>
                          <a:latin typeface="+mn-lt"/>
                          <a:ea typeface="+mn-ea"/>
                          <a:cs typeface="+mn-cs"/>
                        </a:rPr>
                        <a:t> </a:t>
                      </a:r>
                      <a:r>
                        <a:rPr lang="es-ES_tradnl" sz="1600" b="1" kern="1200" dirty="0" err="1">
                          <a:solidFill>
                            <a:schemeClr val="lt1"/>
                          </a:solidFill>
                          <a:effectLst/>
                          <a:latin typeface="+mn-lt"/>
                          <a:ea typeface="+mn-ea"/>
                          <a:cs typeface="+mn-cs"/>
                        </a:rPr>
                        <a:t>Assistance</a:t>
                      </a:r>
                      <a:r>
                        <a:rPr lang="es-ES_tradnl" sz="1600" b="1" kern="1200" dirty="0">
                          <a:solidFill>
                            <a:schemeClr val="lt1"/>
                          </a:solidFill>
                          <a:effectLst/>
                          <a:latin typeface="+mn-lt"/>
                          <a:ea typeface="+mn-ea"/>
                          <a:cs typeface="+mn-cs"/>
                        </a:rPr>
                        <a:t> </a:t>
                      </a:r>
                      <a:endParaRPr lang="es-ES_tradnl" sz="1600" dirty="0"/>
                    </a:p>
                  </a:txBody>
                  <a:tcPr/>
                </a:tc>
                <a:tc>
                  <a:txBody>
                    <a:bodyPr/>
                    <a:lstStyle/>
                    <a:p>
                      <a:r>
                        <a:rPr lang="es-ES_tradnl" sz="1600" b="1" kern="1200" dirty="0" err="1">
                          <a:solidFill>
                            <a:schemeClr val="lt1"/>
                          </a:solidFill>
                          <a:effectLst/>
                          <a:latin typeface="+mn-lt"/>
                          <a:ea typeface="+mn-ea"/>
                          <a:cs typeface="+mn-cs"/>
                        </a:rPr>
                        <a:t>Contact</a:t>
                      </a:r>
                      <a:r>
                        <a:rPr lang="es-ES_tradnl" sz="1600" b="1" kern="1200" dirty="0">
                          <a:solidFill>
                            <a:schemeClr val="lt1"/>
                          </a:solidFill>
                          <a:effectLst/>
                          <a:latin typeface="+mn-lt"/>
                          <a:ea typeface="+mn-ea"/>
                          <a:cs typeface="+mn-cs"/>
                        </a:rPr>
                        <a:t> </a:t>
                      </a:r>
                      <a:r>
                        <a:rPr lang="es-ES_tradnl" sz="1600" b="1" kern="1200" dirty="0" err="1">
                          <a:solidFill>
                            <a:schemeClr val="lt1"/>
                          </a:solidFill>
                          <a:effectLst/>
                          <a:latin typeface="+mn-lt"/>
                          <a:ea typeface="+mn-ea"/>
                          <a:cs typeface="+mn-cs"/>
                        </a:rPr>
                        <a:t>Information</a:t>
                      </a:r>
                      <a:r>
                        <a:rPr lang="es-ES_tradnl" sz="1600" b="1" kern="1200" dirty="0">
                          <a:solidFill>
                            <a:schemeClr val="lt1"/>
                          </a:solidFill>
                          <a:effectLst/>
                          <a:latin typeface="+mn-lt"/>
                          <a:ea typeface="+mn-ea"/>
                          <a:cs typeface="+mn-cs"/>
                        </a:rPr>
                        <a:t> </a:t>
                      </a:r>
                      <a:endParaRPr lang="es-ES_tradnl" sz="1600" dirty="0"/>
                    </a:p>
                  </a:txBody>
                  <a:tcPr/>
                </a:tc>
                <a:extLst>
                  <a:ext uri="{0D108BD9-81ED-4DB2-BD59-A6C34878D82A}">
                    <a16:rowId xmlns:a16="http://schemas.microsoft.com/office/drawing/2014/main" val="766525775"/>
                  </a:ext>
                </a:extLst>
              </a:tr>
              <a:tr h="712963">
                <a:tc>
                  <a:txBody>
                    <a:bodyPr/>
                    <a:lstStyle/>
                    <a:p>
                      <a:r>
                        <a:rPr lang="es-ES_tradnl" sz="1600" kern="1200" dirty="0" err="1">
                          <a:solidFill>
                            <a:schemeClr val="dk1"/>
                          </a:solidFill>
                          <a:effectLst/>
                          <a:latin typeface="+mn-lt"/>
                          <a:ea typeface="+mn-ea"/>
                          <a:cs typeface="+mn-cs"/>
                        </a:rPr>
                        <a:t>Question</a:t>
                      </a:r>
                      <a:r>
                        <a:rPr lang="es-ES_tradnl" sz="1600" kern="1200" dirty="0">
                          <a:solidFill>
                            <a:schemeClr val="dk1"/>
                          </a:solidFill>
                          <a:effectLst/>
                          <a:latin typeface="+mn-lt"/>
                          <a:ea typeface="+mn-ea"/>
                          <a:cs typeface="+mn-cs"/>
                        </a:rPr>
                        <a:t> </a:t>
                      </a:r>
                      <a:r>
                        <a:rPr lang="es-ES_tradnl" sz="1600" kern="1200" dirty="0" err="1">
                          <a:solidFill>
                            <a:schemeClr val="dk1"/>
                          </a:solidFill>
                          <a:effectLst/>
                          <a:latin typeface="+mn-lt"/>
                          <a:ea typeface="+mn-ea"/>
                          <a:cs typeface="+mn-cs"/>
                        </a:rPr>
                        <a:t>regarding</a:t>
                      </a:r>
                      <a:r>
                        <a:rPr lang="es-ES_tradnl" sz="1600" kern="1200" dirty="0">
                          <a:solidFill>
                            <a:schemeClr val="dk1"/>
                          </a:solidFill>
                          <a:effectLst/>
                          <a:latin typeface="+mn-lt"/>
                          <a:ea typeface="+mn-ea"/>
                          <a:cs typeface="+mn-cs"/>
                        </a:rPr>
                        <a:t> </a:t>
                      </a:r>
                      <a:r>
                        <a:rPr lang="es-ES_tradnl" sz="1600" kern="1200" dirty="0" err="1">
                          <a:solidFill>
                            <a:schemeClr val="dk1"/>
                          </a:solidFill>
                          <a:effectLst/>
                          <a:latin typeface="+mn-lt"/>
                          <a:ea typeface="+mn-ea"/>
                          <a:cs typeface="+mn-cs"/>
                        </a:rPr>
                        <a:t>Vendor</a:t>
                      </a:r>
                      <a:r>
                        <a:rPr lang="es-ES_tradnl" sz="1600" kern="1200" dirty="0">
                          <a:solidFill>
                            <a:schemeClr val="dk1"/>
                          </a:solidFill>
                          <a:effectLst/>
                          <a:latin typeface="+mn-lt"/>
                          <a:ea typeface="+mn-ea"/>
                          <a:cs typeface="+mn-cs"/>
                        </a:rPr>
                        <a:t> </a:t>
                      </a:r>
                      <a:r>
                        <a:rPr lang="es-ES_tradnl" sz="1600" kern="1200" dirty="0" err="1">
                          <a:solidFill>
                            <a:schemeClr val="dk1"/>
                          </a:solidFill>
                          <a:effectLst/>
                          <a:latin typeface="+mn-lt"/>
                          <a:ea typeface="+mn-ea"/>
                          <a:cs typeface="+mn-cs"/>
                        </a:rPr>
                        <a:t>authorization</a:t>
                      </a:r>
                      <a:r>
                        <a:rPr lang="es-ES_tradnl" sz="1600" kern="1200" dirty="0">
                          <a:solidFill>
                            <a:schemeClr val="dk1"/>
                          </a:solidFill>
                          <a:effectLst/>
                          <a:latin typeface="+mn-lt"/>
                          <a:ea typeface="+mn-ea"/>
                          <a:cs typeface="+mn-cs"/>
                        </a:rPr>
                        <a:t> </a:t>
                      </a:r>
                      <a:endParaRPr lang="es-ES_tradnl" sz="1600" dirty="0"/>
                    </a:p>
                  </a:txBody>
                  <a:tcPr/>
                </a:tc>
                <a:tc>
                  <a:txBody>
                    <a:bodyPr/>
                    <a:lstStyle/>
                    <a:p>
                      <a:r>
                        <a:rPr lang="en-US" sz="1600" kern="1200" dirty="0">
                          <a:solidFill>
                            <a:schemeClr val="dk1"/>
                          </a:solidFill>
                          <a:effectLst/>
                          <a:latin typeface="+mn-lt"/>
                          <a:ea typeface="+mn-ea"/>
                          <a:cs typeface="+mn-cs"/>
                        </a:rPr>
                        <a:t>NJ WIC State Agency Vendor Unit </a:t>
                      </a:r>
                      <a:endParaRPr lang="es-ES_tradnl" sz="1600" dirty="0"/>
                    </a:p>
                  </a:txBody>
                  <a:tcPr/>
                </a:tc>
                <a:tc>
                  <a:txBody>
                    <a:bodyPr/>
                    <a:lstStyle/>
                    <a:p>
                      <a:pPr marL="0" marR="0" algn="l">
                        <a:lnSpc>
                          <a:spcPct val="107000"/>
                        </a:lnSpc>
                        <a:spcBef>
                          <a:spcPts val="0"/>
                        </a:spcBef>
                        <a:spcAft>
                          <a:spcPts val="800"/>
                        </a:spcAft>
                      </a:pPr>
                      <a:r>
                        <a:rPr lang="en-US" sz="1600" b="1" dirty="0">
                          <a:effectLst/>
                          <a:latin typeface="+mn-lt"/>
                          <a:ea typeface="Calibri" panose="020F0502020204030204" pitchFamily="34" charset="0"/>
                          <a:cs typeface="Times New Roman" panose="02020603050405020304" pitchFamily="18" charset="0"/>
                        </a:rPr>
                        <a:t>NJ.WICVendor@doh.nj.gov </a:t>
                      </a:r>
                    </a:p>
                    <a:p>
                      <a:pPr marL="0" marR="0" algn="l">
                        <a:lnSpc>
                          <a:spcPct val="107000"/>
                        </a:lnSpc>
                        <a:spcBef>
                          <a:spcPts val="0"/>
                        </a:spcBef>
                        <a:spcAft>
                          <a:spcPts val="800"/>
                        </a:spcAft>
                      </a:pPr>
                      <a:r>
                        <a:rPr lang="en-US" sz="1600" b="1" dirty="0">
                          <a:effectLst/>
                          <a:latin typeface="+mn-lt"/>
                          <a:ea typeface="Calibri" panose="020F0502020204030204" pitchFamily="34" charset="0"/>
                          <a:cs typeface="Times New Roman" panose="02020603050405020304" pitchFamily="18" charset="0"/>
                        </a:rPr>
                        <a:t>or</a:t>
                      </a:r>
                      <a:r>
                        <a:rPr lang="en-US" sz="1600" dirty="0">
                          <a:effectLst/>
                          <a:latin typeface="+mn-lt"/>
                          <a:ea typeface="Calibri" panose="020F0502020204030204" pitchFamily="34" charset="0"/>
                          <a:cs typeface="Times New Roman" panose="02020603050405020304" pitchFamily="18" charset="0"/>
                        </a:rPr>
                        <a:t> </a:t>
                      </a:r>
                      <a:r>
                        <a:rPr lang="es-ES_tradnl" sz="1600" kern="1200" dirty="0">
                          <a:solidFill>
                            <a:schemeClr val="dk1"/>
                          </a:solidFill>
                          <a:effectLst/>
                          <a:latin typeface="+mn-lt"/>
                          <a:ea typeface="+mn-ea"/>
                          <a:cs typeface="+mn-cs"/>
                        </a:rPr>
                        <a:t>609-292-9560 </a:t>
                      </a:r>
                      <a:endParaRPr lang="es-ES_tradnl" sz="1600" dirty="0">
                        <a:effectLst/>
                        <a:latin typeface="+mn-lt"/>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41164358"/>
                  </a:ext>
                </a:extLst>
              </a:tr>
              <a:tr h="1844562">
                <a:tc>
                  <a:txBody>
                    <a:bodyPr/>
                    <a:lstStyle/>
                    <a:p>
                      <a:r>
                        <a:rPr lang="en-US" sz="1600" kern="1200" dirty="0">
                          <a:solidFill>
                            <a:schemeClr val="dk1"/>
                          </a:solidFill>
                          <a:effectLst/>
                          <a:latin typeface="+mn-lt"/>
                          <a:ea typeface="+mn-ea"/>
                          <a:cs typeface="+mn-cs"/>
                        </a:rPr>
                        <a:t>Questions about how to become a NJ WIC authorized store location </a:t>
                      </a:r>
                      <a:endParaRPr lang="es-ES_tradnl" sz="1600" dirty="0"/>
                    </a:p>
                  </a:txBody>
                  <a:tcPr/>
                </a:tc>
                <a:tc>
                  <a:txBody>
                    <a:bodyPr/>
                    <a:lstStyle/>
                    <a:p>
                      <a:r>
                        <a:rPr lang="en-US" sz="1600" kern="1200" dirty="0">
                          <a:solidFill>
                            <a:schemeClr val="dk1"/>
                          </a:solidFill>
                          <a:effectLst/>
                          <a:latin typeface="+mn-lt"/>
                          <a:ea typeface="+mn-ea"/>
                          <a:cs typeface="+mn-cs"/>
                        </a:rPr>
                        <a:t>Go to NJ WIC Vendor Portal </a:t>
                      </a:r>
                      <a:endParaRPr lang="es-ES_tradnl" sz="1600" dirty="0"/>
                    </a:p>
                  </a:txBody>
                  <a:tcPr/>
                </a:tc>
                <a:tc>
                  <a:txBody>
                    <a:bodyPr/>
                    <a:lstStyle/>
                    <a:p>
                      <a:pPr marL="0" marR="0" algn="l">
                        <a:lnSpc>
                          <a:spcPct val="107000"/>
                        </a:lnSpc>
                        <a:spcBef>
                          <a:spcPts val="0"/>
                        </a:spcBef>
                        <a:spcAft>
                          <a:spcPts val="800"/>
                        </a:spcAft>
                      </a:pPr>
                      <a:r>
                        <a:rPr lang="en-US" sz="1600" dirty="0">
                          <a:effectLst/>
                          <a:latin typeface="+mn-lt"/>
                          <a:ea typeface="Calibri" panose="020F0502020204030204" pitchFamily="34" charset="0"/>
                          <a:cs typeface="Times New Roman" panose="02020603050405020304" pitchFamily="18" charset="0"/>
                        </a:rPr>
                        <a:t>Interested in becoming a NJ WIC Authorized Vendor? Stores representatives must go to the NJ WIC Vendor Portal to submit an Initial Retailer Assessment form. </a:t>
                      </a:r>
                    </a:p>
                    <a:p>
                      <a:r>
                        <a:rPr lang="en-US" sz="1600" dirty="0">
                          <a:effectLst/>
                          <a:latin typeface="+mn-lt"/>
                          <a:ea typeface="Calibri" panose="020F0502020204030204" pitchFamily="34" charset="0"/>
                          <a:cs typeface="Times New Roman" panose="02020603050405020304" pitchFamily="18" charset="0"/>
                        </a:rPr>
                        <a:t>Found Here: </a:t>
                      </a:r>
                      <a:endParaRPr lang="es-ES_tradnl" sz="1600" b="0" i="0" u="none" strike="noStrike" kern="1200" baseline="0" dirty="0">
                        <a:solidFill>
                          <a:schemeClr val="dk1"/>
                        </a:solidFill>
                        <a:latin typeface="+mn-lt"/>
                        <a:ea typeface="+mn-ea"/>
                        <a:cs typeface="+mn-cs"/>
                      </a:endParaRPr>
                    </a:p>
                    <a:p>
                      <a:r>
                        <a:rPr lang="es-ES_tradnl" sz="1600" b="0" i="0" u="none" strike="noStrike" kern="1200" baseline="0" dirty="0">
                          <a:solidFill>
                            <a:schemeClr val="dk1"/>
                          </a:solidFill>
                          <a:latin typeface="+mn-lt"/>
                          <a:ea typeface="+mn-ea"/>
                          <a:cs typeface="+mn-cs"/>
                        </a:rPr>
                        <a:t> </a:t>
                      </a:r>
                      <a:r>
                        <a:rPr lang="es-ES_tradnl" sz="1600" b="1" i="0" u="none" strike="noStrike" kern="1200" baseline="0" dirty="0">
                          <a:solidFill>
                            <a:schemeClr val="dk1"/>
                          </a:solidFill>
                          <a:latin typeface="+mn-lt"/>
                          <a:ea typeface="+mn-ea"/>
                          <a:cs typeface="+mn-cs"/>
                        </a:rPr>
                        <a:t>https://wic.nj.gov/VendorWeb/ </a:t>
                      </a:r>
                      <a:endParaRPr lang="es-ES_tradnl" sz="1600" dirty="0">
                        <a:effectLst/>
                        <a:latin typeface="+mn-lt"/>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972935396"/>
                  </a:ext>
                </a:extLst>
              </a:tr>
              <a:tr h="2168743">
                <a:tc>
                  <a:txBody>
                    <a:bodyPr/>
                    <a:lstStyle/>
                    <a:p>
                      <a:r>
                        <a:rPr lang="en-US" sz="1600" kern="1200" dirty="0">
                          <a:solidFill>
                            <a:schemeClr val="dk1"/>
                          </a:solidFill>
                          <a:effectLst/>
                          <a:latin typeface="+mn-lt"/>
                          <a:ea typeface="+mn-ea"/>
                          <a:cs typeface="+mn-cs"/>
                        </a:rPr>
                        <a:t>Questions directly related to the </a:t>
                      </a:r>
                      <a:r>
                        <a:rPr lang="en-US" sz="1600" kern="1200" dirty="0" err="1">
                          <a:solidFill>
                            <a:schemeClr val="dk1"/>
                          </a:solidFill>
                          <a:effectLst/>
                          <a:latin typeface="+mn-lt"/>
                          <a:ea typeface="+mn-ea"/>
                          <a:cs typeface="+mn-cs"/>
                        </a:rPr>
                        <a:t>eWIC</a:t>
                      </a:r>
                      <a:r>
                        <a:rPr lang="en-US" sz="1600" kern="1200" dirty="0">
                          <a:solidFill>
                            <a:schemeClr val="dk1"/>
                          </a:solidFill>
                          <a:effectLst/>
                          <a:latin typeface="+mn-lt"/>
                          <a:ea typeface="+mn-ea"/>
                          <a:cs typeface="+mn-cs"/>
                        </a:rPr>
                        <a:t> certification process (including questions regarding Level 3 certifications) </a:t>
                      </a:r>
                      <a:endParaRPr lang="es-ES_tradnl" sz="1600" dirty="0"/>
                    </a:p>
                  </a:txBody>
                  <a:tcPr/>
                </a:tc>
                <a:tc>
                  <a:txBody>
                    <a:bodyPr/>
                    <a:lstStyle/>
                    <a:p>
                      <a:r>
                        <a:rPr lang="en-US" sz="1600" kern="1200" dirty="0">
                          <a:solidFill>
                            <a:schemeClr val="dk1"/>
                          </a:solidFill>
                          <a:effectLst/>
                          <a:latin typeface="+mn-lt"/>
                          <a:ea typeface="+mn-ea"/>
                          <a:cs typeface="+mn-cs"/>
                        </a:rPr>
                        <a:t>NJ WIC State Agency Vendor Unit </a:t>
                      </a:r>
                      <a:endParaRPr lang="es-ES_tradnl" sz="1600" dirty="0"/>
                    </a:p>
                  </a:txBody>
                  <a:tcPr/>
                </a:tc>
                <a:tc>
                  <a:txBody>
                    <a:bodyPr/>
                    <a:lstStyle/>
                    <a:p>
                      <a:pPr marL="0" marR="0" algn="l">
                        <a:lnSpc>
                          <a:spcPct val="107000"/>
                        </a:lnSpc>
                        <a:spcBef>
                          <a:spcPts val="0"/>
                        </a:spcBef>
                        <a:spcAft>
                          <a:spcPts val="800"/>
                        </a:spcAft>
                      </a:pPr>
                      <a:r>
                        <a:rPr lang="en-US" sz="1600" b="1" dirty="0">
                          <a:effectLst/>
                          <a:latin typeface="+mn-lt"/>
                          <a:ea typeface="Calibri" panose="020F0502020204030204" pitchFamily="34" charset="0"/>
                          <a:cs typeface="Times New Roman" panose="02020603050405020304" pitchFamily="18" charset="0"/>
                        </a:rPr>
                        <a:t>NJ.WICVendor@doh.nj.gov </a:t>
                      </a:r>
                      <a:endParaRPr lang="es-ES_tradnl" sz="1600" dirty="0">
                        <a:effectLst/>
                        <a:latin typeface="+mn-lt"/>
                        <a:ea typeface="Calibri" panose="020F0502020204030204" pitchFamily="34" charset="0"/>
                        <a:cs typeface="Times New Roman" panose="02020603050405020304" pitchFamily="18" charset="0"/>
                      </a:endParaRPr>
                    </a:p>
                    <a:p>
                      <a:r>
                        <a:rPr lang="en-US" sz="1600" b="1" dirty="0">
                          <a:effectLst/>
                          <a:latin typeface="+mn-lt"/>
                          <a:ea typeface="Calibri" panose="020F0502020204030204" pitchFamily="34" charset="0"/>
                          <a:cs typeface="Times New Roman" panose="02020603050405020304" pitchFamily="18" charset="0"/>
                        </a:rPr>
                        <a:t>or</a:t>
                      </a:r>
                      <a:r>
                        <a:rPr lang="en-US" sz="1600" dirty="0">
                          <a:effectLst/>
                          <a:latin typeface="+mn-lt"/>
                          <a:ea typeface="Calibri" panose="020F0502020204030204" pitchFamily="34" charset="0"/>
                          <a:cs typeface="Times New Roman" panose="02020603050405020304" pitchFamily="18" charset="0"/>
                        </a:rPr>
                        <a:t> 609-292-9560 </a:t>
                      </a:r>
                    </a:p>
                    <a:p>
                      <a:endParaRPr lang="es-ES_tradnl" sz="1600" b="0" i="0" u="none" strike="noStrike" kern="1200" baseline="0" dirty="0">
                        <a:solidFill>
                          <a:schemeClr val="dk1"/>
                        </a:solidFill>
                        <a:latin typeface="+mn-lt"/>
                        <a:ea typeface="+mn-ea"/>
                        <a:cs typeface="+mn-cs"/>
                      </a:endParaRPr>
                    </a:p>
                    <a:p>
                      <a:r>
                        <a:rPr lang="en-US" sz="1600" b="1" i="0" u="none" strike="noStrike" kern="1200" baseline="0" dirty="0">
                          <a:solidFill>
                            <a:schemeClr val="dk1"/>
                          </a:solidFill>
                          <a:latin typeface="+mn-lt"/>
                          <a:ea typeface="+mn-ea"/>
                          <a:cs typeface="+mn-cs"/>
                        </a:rPr>
                        <a:t>Level 3 Certification Team member: </a:t>
                      </a:r>
                      <a:endParaRPr lang="en-US" sz="1600" b="0" i="0" u="none" strike="noStrike" kern="1200" baseline="0" dirty="0">
                        <a:solidFill>
                          <a:schemeClr val="dk1"/>
                        </a:solidFill>
                        <a:latin typeface="+mn-lt"/>
                        <a:ea typeface="+mn-ea"/>
                        <a:cs typeface="+mn-cs"/>
                      </a:endParaRPr>
                    </a:p>
                    <a:p>
                      <a:r>
                        <a:rPr lang="es-ES_tradnl" sz="1600" b="0" i="0" u="none" strike="noStrike" kern="1200" baseline="0" dirty="0">
                          <a:solidFill>
                            <a:schemeClr val="dk1"/>
                          </a:solidFill>
                          <a:latin typeface="+mn-lt"/>
                          <a:ea typeface="+mn-ea"/>
                          <a:cs typeface="+mn-cs"/>
                        </a:rPr>
                        <a:t>Erica Taylor </a:t>
                      </a:r>
                    </a:p>
                    <a:p>
                      <a:r>
                        <a:rPr lang="es-ES_tradnl" sz="1600" b="0" i="0" u="none" strike="noStrike" kern="1200" baseline="0" dirty="0">
                          <a:solidFill>
                            <a:schemeClr val="dk1"/>
                          </a:solidFill>
                          <a:latin typeface="+mn-lt"/>
                          <a:ea typeface="+mn-ea"/>
                          <a:cs typeface="+mn-cs"/>
                        </a:rPr>
                        <a:t>Maudeline Jean-Pierre </a:t>
                      </a:r>
                    </a:p>
                    <a:p>
                      <a:r>
                        <a:rPr lang="en-US" sz="1600" b="0" i="0" u="none" strike="noStrike" kern="1200" baseline="0" dirty="0">
                          <a:solidFill>
                            <a:schemeClr val="dk1"/>
                          </a:solidFill>
                          <a:latin typeface="+mn-lt"/>
                          <a:ea typeface="+mn-ea"/>
                          <a:cs typeface="+mn-cs"/>
                        </a:rPr>
                        <a:t>Juan Rocha (</a:t>
                      </a:r>
                      <a:r>
                        <a:rPr lang="en-US" sz="1600" b="1" i="0" u="none" strike="noStrike" kern="1200" baseline="0" dirty="0">
                          <a:solidFill>
                            <a:schemeClr val="dk1"/>
                          </a:solidFill>
                          <a:latin typeface="+mn-lt"/>
                          <a:ea typeface="+mn-ea"/>
                          <a:cs typeface="+mn-cs"/>
                        </a:rPr>
                        <a:t>*</a:t>
                      </a:r>
                      <a:r>
                        <a:rPr lang="en-US" sz="1600" b="0" i="0" u="none" strike="noStrike" kern="1200" baseline="0" dirty="0">
                          <a:solidFill>
                            <a:schemeClr val="dk1"/>
                          </a:solidFill>
                          <a:latin typeface="+mn-lt"/>
                          <a:ea typeface="+mn-ea"/>
                          <a:cs typeface="+mn-cs"/>
                        </a:rPr>
                        <a:t>English and Spanish) </a:t>
                      </a:r>
                    </a:p>
                    <a:p>
                      <a:r>
                        <a:rPr lang="en-US" sz="1600" b="0" i="0" u="none" strike="noStrike" kern="1200" baseline="0" dirty="0">
                          <a:solidFill>
                            <a:schemeClr val="dk1"/>
                          </a:solidFill>
                          <a:latin typeface="+mn-lt"/>
                          <a:ea typeface="+mn-ea"/>
                          <a:cs typeface="+mn-cs"/>
                        </a:rPr>
                        <a:t>Ruby Lopez (</a:t>
                      </a:r>
                      <a:r>
                        <a:rPr lang="en-US" sz="1600" b="1" i="0" u="none" strike="noStrike" kern="1200" baseline="0" dirty="0">
                          <a:solidFill>
                            <a:schemeClr val="dk1"/>
                          </a:solidFill>
                          <a:latin typeface="+mn-lt"/>
                          <a:ea typeface="+mn-ea"/>
                          <a:cs typeface="+mn-cs"/>
                        </a:rPr>
                        <a:t>*</a:t>
                      </a:r>
                      <a:r>
                        <a:rPr lang="en-US" sz="1600" b="0" i="0" u="none" strike="noStrike" kern="1200" baseline="0" dirty="0">
                          <a:solidFill>
                            <a:schemeClr val="dk1"/>
                          </a:solidFill>
                          <a:latin typeface="+mn-lt"/>
                          <a:ea typeface="+mn-ea"/>
                          <a:cs typeface="+mn-cs"/>
                        </a:rPr>
                        <a:t>English and Spanish)</a:t>
                      </a:r>
                      <a:endParaRPr lang="es-ES_tradnl" sz="1600" dirty="0">
                        <a:effectLst/>
                        <a:latin typeface="+mn-lt"/>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4087835830"/>
                  </a:ext>
                </a:extLst>
              </a:tr>
            </a:tbl>
          </a:graphicData>
        </a:graphic>
      </p:graphicFrame>
    </p:spTree>
    <p:extLst>
      <p:ext uri="{BB962C8B-B14F-4D97-AF65-F5344CB8AC3E}">
        <p14:creationId xmlns:p14="http://schemas.microsoft.com/office/powerpoint/2010/main" val="4021846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13B6C-2E59-4A60-9454-84A51530B629}"/>
              </a:ext>
            </a:extLst>
          </p:cNvPr>
          <p:cNvSpPr>
            <a:spLocks noGrp="1"/>
          </p:cNvSpPr>
          <p:nvPr>
            <p:ph type="ctrTitle"/>
          </p:nvPr>
        </p:nvSpPr>
        <p:spPr>
          <a:xfrm>
            <a:off x="408344" y="468200"/>
            <a:ext cx="10606617" cy="1470025"/>
          </a:xfrm>
        </p:spPr>
        <p:txBody>
          <a:bodyPr>
            <a:normAutofit/>
          </a:bodyPr>
          <a:lstStyle/>
          <a:p>
            <a:r>
              <a:rPr lang="en-US" sz="4000" b="1" dirty="0">
                <a:latin typeface="+mn-lt"/>
              </a:rPr>
              <a:t>Troubleshooting Resources</a:t>
            </a:r>
            <a:endParaRPr lang="es-ES_tradnl" sz="4000" b="1" dirty="0">
              <a:latin typeface="+mn-lt"/>
            </a:endParaRPr>
          </a:p>
        </p:txBody>
      </p:sp>
      <p:graphicFrame>
        <p:nvGraphicFramePr>
          <p:cNvPr id="4" name="Table 4">
            <a:extLst>
              <a:ext uri="{FF2B5EF4-FFF2-40B4-BE49-F238E27FC236}">
                <a16:creationId xmlns:a16="http://schemas.microsoft.com/office/drawing/2014/main" id="{E1B4C30E-C11D-4696-A8A8-43A3B98F579A}"/>
              </a:ext>
            </a:extLst>
          </p:cNvPr>
          <p:cNvGraphicFramePr>
            <a:graphicFrameLocks noGrp="1"/>
          </p:cNvGraphicFramePr>
          <p:nvPr>
            <p:extLst>
              <p:ext uri="{D42A27DB-BD31-4B8C-83A1-F6EECF244321}">
                <p14:modId xmlns:p14="http://schemas.microsoft.com/office/powerpoint/2010/main" val="897647909"/>
              </p:ext>
            </p:extLst>
          </p:nvPr>
        </p:nvGraphicFramePr>
        <p:xfrm>
          <a:off x="204172" y="1586625"/>
          <a:ext cx="11783655" cy="4923952"/>
        </p:xfrm>
        <a:graphic>
          <a:graphicData uri="http://schemas.openxmlformats.org/drawingml/2006/table">
            <a:tbl>
              <a:tblPr firstRow="1" bandRow="1">
                <a:tableStyleId>{5C22544A-7EE6-4342-B048-85BDC9FD1C3A}</a:tableStyleId>
              </a:tblPr>
              <a:tblGrid>
                <a:gridCol w="3927885">
                  <a:extLst>
                    <a:ext uri="{9D8B030D-6E8A-4147-A177-3AD203B41FA5}">
                      <a16:colId xmlns:a16="http://schemas.microsoft.com/office/drawing/2014/main" val="469597654"/>
                    </a:ext>
                  </a:extLst>
                </a:gridCol>
                <a:gridCol w="3927885">
                  <a:extLst>
                    <a:ext uri="{9D8B030D-6E8A-4147-A177-3AD203B41FA5}">
                      <a16:colId xmlns:a16="http://schemas.microsoft.com/office/drawing/2014/main" val="1200608243"/>
                    </a:ext>
                  </a:extLst>
                </a:gridCol>
                <a:gridCol w="3927885">
                  <a:extLst>
                    <a:ext uri="{9D8B030D-6E8A-4147-A177-3AD203B41FA5}">
                      <a16:colId xmlns:a16="http://schemas.microsoft.com/office/drawing/2014/main" val="2030311010"/>
                    </a:ext>
                  </a:extLst>
                </a:gridCol>
              </a:tblGrid>
              <a:tr h="416150">
                <a:tc>
                  <a:txBody>
                    <a:bodyPr/>
                    <a:lstStyle/>
                    <a:p>
                      <a:r>
                        <a:rPr lang="es-ES_tradnl" sz="1600" b="1" kern="1200" dirty="0" err="1">
                          <a:solidFill>
                            <a:schemeClr val="lt1"/>
                          </a:solidFill>
                          <a:effectLst/>
                          <a:latin typeface="+mn-lt"/>
                          <a:ea typeface="+mn-ea"/>
                          <a:cs typeface="+mn-cs"/>
                        </a:rPr>
                        <a:t>Problem</a:t>
                      </a:r>
                      <a:r>
                        <a:rPr lang="es-ES_tradnl" sz="1600" b="1" kern="1200" dirty="0">
                          <a:solidFill>
                            <a:schemeClr val="lt1"/>
                          </a:solidFill>
                          <a:effectLst/>
                          <a:latin typeface="+mn-lt"/>
                          <a:ea typeface="+mn-ea"/>
                          <a:cs typeface="+mn-cs"/>
                        </a:rPr>
                        <a:t>/</a:t>
                      </a:r>
                      <a:r>
                        <a:rPr lang="es-ES_tradnl" sz="1600" b="1" kern="1200" dirty="0" err="1">
                          <a:solidFill>
                            <a:schemeClr val="lt1"/>
                          </a:solidFill>
                          <a:effectLst/>
                          <a:latin typeface="+mn-lt"/>
                          <a:ea typeface="+mn-ea"/>
                          <a:cs typeface="+mn-cs"/>
                        </a:rPr>
                        <a:t>Question</a:t>
                      </a:r>
                      <a:r>
                        <a:rPr lang="es-ES_tradnl" sz="1600" b="1" kern="1200" dirty="0">
                          <a:solidFill>
                            <a:schemeClr val="lt1"/>
                          </a:solidFill>
                          <a:effectLst/>
                          <a:latin typeface="+mn-lt"/>
                          <a:ea typeface="+mn-ea"/>
                          <a:cs typeface="+mn-cs"/>
                        </a:rPr>
                        <a:t> </a:t>
                      </a:r>
                      <a:endParaRPr lang="es-ES_tradnl" sz="1600" dirty="0"/>
                    </a:p>
                  </a:txBody>
                  <a:tcPr/>
                </a:tc>
                <a:tc>
                  <a:txBody>
                    <a:bodyPr/>
                    <a:lstStyle/>
                    <a:p>
                      <a:r>
                        <a:rPr lang="es-ES_tradnl" sz="1600" b="1" kern="1200" dirty="0" err="1">
                          <a:solidFill>
                            <a:schemeClr val="lt1"/>
                          </a:solidFill>
                          <a:effectLst/>
                          <a:latin typeface="+mn-lt"/>
                          <a:ea typeface="+mn-ea"/>
                          <a:cs typeface="+mn-cs"/>
                        </a:rPr>
                        <a:t>The</a:t>
                      </a:r>
                      <a:r>
                        <a:rPr lang="es-ES_tradnl" sz="1600" b="1" kern="1200" dirty="0">
                          <a:solidFill>
                            <a:schemeClr val="lt1"/>
                          </a:solidFill>
                          <a:effectLst/>
                          <a:latin typeface="+mn-lt"/>
                          <a:ea typeface="+mn-ea"/>
                          <a:cs typeface="+mn-cs"/>
                        </a:rPr>
                        <a:t> </a:t>
                      </a:r>
                      <a:r>
                        <a:rPr lang="es-ES_tradnl" sz="1600" b="1" kern="1200" dirty="0" err="1">
                          <a:solidFill>
                            <a:schemeClr val="lt1"/>
                          </a:solidFill>
                          <a:effectLst/>
                          <a:latin typeface="+mn-lt"/>
                          <a:ea typeface="+mn-ea"/>
                          <a:cs typeface="+mn-cs"/>
                        </a:rPr>
                        <a:t>Contact</a:t>
                      </a:r>
                      <a:r>
                        <a:rPr lang="es-ES_tradnl" sz="1600" b="1" kern="1200" dirty="0">
                          <a:solidFill>
                            <a:schemeClr val="lt1"/>
                          </a:solidFill>
                          <a:effectLst/>
                          <a:latin typeface="+mn-lt"/>
                          <a:ea typeface="+mn-ea"/>
                          <a:cs typeface="+mn-cs"/>
                        </a:rPr>
                        <a:t> </a:t>
                      </a:r>
                      <a:r>
                        <a:rPr lang="es-ES_tradnl" sz="1600" b="1" kern="1200" dirty="0" err="1">
                          <a:solidFill>
                            <a:schemeClr val="lt1"/>
                          </a:solidFill>
                          <a:effectLst/>
                          <a:latin typeface="+mn-lt"/>
                          <a:ea typeface="+mn-ea"/>
                          <a:cs typeface="+mn-cs"/>
                        </a:rPr>
                        <a:t>for</a:t>
                      </a:r>
                      <a:r>
                        <a:rPr lang="es-ES_tradnl" sz="1600" b="1" kern="1200" dirty="0">
                          <a:solidFill>
                            <a:schemeClr val="lt1"/>
                          </a:solidFill>
                          <a:effectLst/>
                          <a:latin typeface="+mn-lt"/>
                          <a:ea typeface="+mn-ea"/>
                          <a:cs typeface="+mn-cs"/>
                        </a:rPr>
                        <a:t> </a:t>
                      </a:r>
                      <a:r>
                        <a:rPr lang="es-ES_tradnl" sz="1600" b="1" kern="1200" dirty="0" err="1">
                          <a:solidFill>
                            <a:schemeClr val="lt1"/>
                          </a:solidFill>
                          <a:effectLst/>
                          <a:latin typeface="+mn-lt"/>
                          <a:ea typeface="+mn-ea"/>
                          <a:cs typeface="+mn-cs"/>
                        </a:rPr>
                        <a:t>Assistance</a:t>
                      </a:r>
                      <a:r>
                        <a:rPr lang="es-ES_tradnl" sz="1600" b="1" kern="1200" dirty="0">
                          <a:solidFill>
                            <a:schemeClr val="lt1"/>
                          </a:solidFill>
                          <a:effectLst/>
                          <a:latin typeface="+mn-lt"/>
                          <a:ea typeface="+mn-ea"/>
                          <a:cs typeface="+mn-cs"/>
                        </a:rPr>
                        <a:t> </a:t>
                      </a:r>
                      <a:endParaRPr lang="es-ES_tradnl" sz="1600" dirty="0"/>
                    </a:p>
                  </a:txBody>
                  <a:tcPr/>
                </a:tc>
                <a:tc>
                  <a:txBody>
                    <a:bodyPr/>
                    <a:lstStyle/>
                    <a:p>
                      <a:r>
                        <a:rPr lang="es-ES_tradnl" sz="1600" b="1" kern="1200" dirty="0" err="1">
                          <a:solidFill>
                            <a:schemeClr val="lt1"/>
                          </a:solidFill>
                          <a:effectLst/>
                          <a:latin typeface="+mn-lt"/>
                          <a:ea typeface="+mn-ea"/>
                          <a:cs typeface="+mn-cs"/>
                        </a:rPr>
                        <a:t>Contact</a:t>
                      </a:r>
                      <a:r>
                        <a:rPr lang="es-ES_tradnl" sz="1600" b="1" kern="1200" dirty="0">
                          <a:solidFill>
                            <a:schemeClr val="lt1"/>
                          </a:solidFill>
                          <a:effectLst/>
                          <a:latin typeface="+mn-lt"/>
                          <a:ea typeface="+mn-ea"/>
                          <a:cs typeface="+mn-cs"/>
                        </a:rPr>
                        <a:t> </a:t>
                      </a:r>
                      <a:r>
                        <a:rPr lang="es-ES_tradnl" sz="1600" b="1" kern="1200" dirty="0" err="1">
                          <a:solidFill>
                            <a:schemeClr val="lt1"/>
                          </a:solidFill>
                          <a:effectLst/>
                          <a:latin typeface="+mn-lt"/>
                          <a:ea typeface="+mn-ea"/>
                          <a:cs typeface="+mn-cs"/>
                        </a:rPr>
                        <a:t>Information</a:t>
                      </a:r>
                      <a:r>
                        <a:rPr lang="es-ES_tradnl" sz="1600" b="1" kern="1200" dirty="0">
                          <a:solidFill>
                            <a:schemeClr val="lt1"/>
                          </a:solidFill>
                          <a:effectLst/>
                          <a:latin typeface="+mn-lt"/>
                          <a:ea typeface="+mn-ea"/>
                          <a:cs typeface="+mn-cs"/>
                        </a:rPr>
                        <a:t> </a:t>
                      </a:r>
                      <a:endParaRPr lang="es-ES_tradnl" sz="1600" dirty="0"/>
                    </a:p>
                  </a:txBody>
                  <a:tcPr/>
                </a:tc>
                <a:extLst>
                  <a:ext uri="{0D108BD9-81ED-4DB2-BD59-A6C34878D82A}">
                    <a16:rowId xmlns:a16="http://schemas.microsoft.com/office/drawing/2014/main" val="766525775"/>
                  </a:ext>
                </a:extLst>
              </a:tr>
              <a:tr h="1998844">
                <a:tc>
                  <a:txBody>
                    <a:bodyPr/>
                    <a:lstStyle/>
                    <a:p>
                      <a:r>
                        <a:rPr lang="en-US" sz="1600" kern="1200" dirty="0">
                          <a:solidFill>
                            <a:schemeClr val="dk1"/>
                          </a:solidFill>
                          <a:effectLst/>
                          <a:latin typeface="+mn-lt"/>
                          <a:ea typeface="+mn-ea"/>
                          <a:cs typeface="+mn-cs"/>
                        </a:rPr>
                        <a:t>Questions regarding the Vendor POS Reimbursement Program, including application questions </a:t>
                      </a:r>
                      <a:endParaRPr lang="es-ES_tradnl" sz="1600" dirty="0"/>
                    </a:p>
                  </a:txBody>
                  <a:tcPr/>
                </a:tc>
                <a:tc>
                  <a:txBody>
                    <a:bodyPr/>
                    <a:lstStyle/>
                    <a:p>
                      <a:r>
                        <a:rPr lang="en-US" sz="1600" kern="1200" dirty="0">
                          <a:solidFill>
                            <a:schemeClr val="dk1"/>
                          </a:solidFill>
                          <a:effectLst/>
                          <a:latin typeface="+mn-lt"/>
                          <a:ea typeface="+mn-ea"/>
                          <a:cs typeface="+mn-cs"/>
                        </a:rPr>
                        <a:t>NJ WIC State Agency Vendor Unit </a:t>
                      </a:r>
                      <a:endParaRPr lang="es-ES_tradnl" sz="1600" dirty="0"/>
                    </a:p>
                  </a:txBody>
                  <a:tcPr/>
                </a:tc>
                <a:tc>
                  <a:txBody>
                    <a:bodyPr/>
                    <a:lstStyle/>
                    <a:p>
                      <a:pPr marL="0" marR="0" algn="l">
                        <a:lnSpc>
                          <a:spcPct val="107000"/>
                        </a:lnSpc>
                        <a:spcBef>
                          <a:spcPts val="0"/>
                        </a:spcBef>
                        <a:spcAft>
                          <a:spcPts val="800"/>
                        </a:spcAft>
                      </a:pPr>
                      <a:r>
                        <a:rPr lang="en-US" sz="1600" b="1" dirty="0">
                          <a:effectLst/>
                          <a:latin typeface="+mn-lt"/>
                          <a:ea typeface="Calibri" panose="020F0502020204030204" pitchFamily="34" charset="0"/>
                          <a:cs typeface="Times New Roman" panose="02020603050405020304" pitchFamily="18" charset="0"/>
                        </a:rPr>
                        <a:t>NJ.WICVendor@doh.nj.gov </a:t>
                      </a:r>
                      <a:endParaRPr lang="es-ES_tradnl" sz="1600" dirty="0">
                        <a:effectLst/>
                        <a:latin typeface="+mn-lt"/>
                        <a:ea typeface="Calibri" panose="020F0502020204030204" pitchFamily="34" charset="0"/>
                        <a:cs typeface="Times New Roman" panose="02020603050405020304" pitchFamily="18" charset="0"/>
                      </a:endParaRPr>
                    </a:p>
                    <a:p>
                      <a:r>
                        <a:rPr lang="en-US" sz="1600" b="1" dirty="0">
                          <a:effectLst/>
                          <a:latin typeface="+mn-lt"/>
                          <a:ea typeface="Calibri" panose="020F0502020204030204" pitchFamily="34" charset="0"/>
                          <a:cs typeface="Times New Roman" panose="02020603050405020304" pitchFamily="18" charset="0"/>
                        </a:rPr>
                        <a:t>or</a:t>
                      </a:r>
                      <a:r>
                        <a:rPr lang="en-US" sz="1600" dirty="0">
                          <a:effectLst/>
                          <a:latin typeface="+mn-lt"/>
                          <a:ea typeface="Calibri" panose="020F0502020204030204" pitchFamily="34" charset="0"/>
                          <a:cs typeface="Times New Roman" panose="02020603050405020304" pitchFamily="18" charset="0"/>
                        </a:rPr>
                        <a:t> 609-292-9560 </a:t>
                      </a:r>
                    </a:p>
                    <a:p>
                      <a:endParaRPr lang="es-ES_tradnl" sz="1600" b="0" i="0" u="none" strike="noStrike" kern="1200" baseline="0" dirty="0">
                        <a:solidFill>
                          <a:schemeClr val="dk1"/>
                        </a:solidFill>
                        <a:latin typeface="+mn-lt"/>
                        <a:ea typeface="+mn-ea"/>
                        <a:cs typeface="+mn-cs"/>
                      </a:endParaRPr>
                    </a:p>
                    <a:p>
                      <a:r>
                        <a:rPr lang="en-US" sz="1600" b="1" i="0" u="none" strike="noStrike" kern="1200" baseline="0" dirty="0">
                          <a:solidFill>
                            <a:schemeClr val="dk1"/>
                          </a:solidFill>
                          <a:latin typeface="+mn-lt"/>
                          <a:ea typeface="+mn-ea"/>
                          <a:cs typeface="+mn-cs"/>
                        </a:rPr>
                        <a:t>Level 3 Certification Team member: </a:t>
                      </a:r>
                      <a:endParaRPr lang="en-US" sz="1600" b="0" i="0" u="none" strike="noStrike" kern="1200" baseline="0" dirty="0">
                        <a:solidFill>
                          <a:schemeClr val="dk1"/>
                        </a:solidFill>
                        <a:latin typeface="+mn-lt"/>
                        <a:ea typeface="+mn-ea"/>
                        <a:cs typeface="+mn-cs"/>
                      </a:endParaRPr>
                    </a:p>
                    <a:p>
                      <a:r>
                        <a:rPr lang="es-ES_tradnl" sz="1600" b="0" i="0" u="none" strike="noStrike" kern="1200" baseline="0" dirty="0">
                          <a:solidFill>
                            <a:schemeClr val="dk1"/>
                          </a:solidFill>
                          <a:latin typeface="+mn-lt"/>
                          <a:ea typeface="+mn-ea"/>
                          <a:cs typeface="+mn-cs"/>
                        </a:rPr>
                        <a:t>Erica Taylor </a:t>
                      </a:r>
                    </a:p>
                    <a:p>
                      <a:r>
                        <a:rPr lang="es-ES_tradnl" sz="1600" b="0" i="0" u="none" strike="noStrike" kern="1200" baseline="0" dirty="0">
                          <a:solidFill>
                            <a:schemeClr val="dk1"/>
                          </a:solidFill>
                          <a:latin typeface="+mn-lt"/>
                          <a:ea typeface="+mn-ea"/>
                          <a:cs typeface="+mn-cs"/>
                        </a:rPr>
                        <a:t>Maudeline Jean-Pierre </a:t>
                      </a:r>
                    </a:p>
                    <a:p>
                      <a:r>
                        <a:rPr lang="en-US" sz="1600" b="0" i="0" u="none" strike="noStrike" kern="1200" baseline="0" dirty="0">
                          <a:solidFill>
                            <a:schemeClr val="dk1"/>
                          </a:solidFill>
                          <a:latin typeface="+mn-lt"/>
                          <a:ea typeface="+mn-ea"/>
                          <a:cs typeface="+mn-cs"/>
                        </a:rPr>
                        <a:t>Juan Rocha (</a:t>
                      </a:r>
                      <a:r>
                        <a:rPr lang="en-US" sz="1600" b="1" i="0" u="none" strike="noStrike" kern="1200" baseline="0" dirty="0">
                          <a:solidFill>
                            <a:schemeClr val="dk1"/>
                          </a:solidFill>
                          <a:latin typeface="+mn-lt"/>
                          <a:ea typeface="+mn-ea"/>
                          <a:cs typeface="+mn-cs"/>
                        </a:rPr>
                        <a:t>*</a:t>
                      </a:r>
                      <a:r>
                        <a:rPr lang="en-US" sz="1600" b="0" i="0" u="none" strike="noStrike" kern="1200" baseline="0" dirty="0">
                          <a:solidFill>
                            <a:schemeClr val="dk1"/>
                          </a:solidFill>
                          <a:latin typeface="+mn-lt"/>
                          <a:ea typeface="+mn-ea"/>
                          <a:cs typeface="+mn-cs"/>
                        </a:rPr>
                        <a:t>English and Spanish) </a:t>
                      </a:r>
                    </a:p>
                    <a:p>
                      <a:r>
                        <a:rPr lang="en-US" sz="1600" b="0" i="0" u="none" strike="noStrike" kern="1200" baseline="0" dirty="0">
                          <a:solidFill>
                            <a:schemeClr val="dk1"/>
                          </a:solidFill>
                          <a:latin typeface="+mn-lt"/>
                          <a:ea typeface="+mn-ea"/>
                          <a:cs typeface="+mn-cs"/>
                        </a:rPr>
                        <a:t>Ruby Lopez (</a:t>
                      </a:r>
                      <a:r>
                        <a:rPr lang="en-US" sz="1600" b="1" i="0" u="none" strike="noStrike" kern="1200" baseline="0" dirty="0">
                          <a:solidFill>
                            <a:schemeClr val="dk1"/>
                          </a:solidFill>
                          <a:latin typeface="+mn-lt"/>
                          <a:ea typeface="+mn-ea"/>
                          <a:cs typeface="+mn-cs"/>
                        </a:rPr>
                        <a:t>*</a:t>
                      </a:r>
                      <a:r>
                        <a:rPr lang="en-US" sz="1600" b="0" i="0" u="none" strike="noStrike" kern="1200" baseline="0" dirty="0">
                          <a:solidFill>
                            <a:schemeClr val="dk1"/>
                          </a:solidFill>
                          <a:latin typeface="+mn-lt"/>
                          <a:ea typeface="+mn-ea"/>
                          <a:cs typeface="+mn-cs"/>
                        </a:rPr>
                        <a:t>English and Spanish)</a:t>
                      </a:r>
                      <a:endParaRPr lang="es-ES_tradnl" sz="1600" dirty="0">
                        <a:effectLst/>
                        <a:latin typeface="+mn-lt"/>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41164358"/>
                  </a:ext>
                </a:extLst>
              </a:tr>
              <a:tr h="2355261">
                <a:tc>
                  <a:txBody>
                    <a:bodyPr/>
                    <a:lstStyle/>
                    <a:p>
                      <a:r>
                        <a:rPr lang="en-US" sz="1600" kern="1200" dirty="0">
                          <a:solidFill>
                            <a:schemeClr val="dk1"/>
                          </a:solidFill>
                          <a:effectLst/>
                          <a:latin typeface="+mn-lt"/>
                          <a:ea typeface="+mn-ea"/>
                          <a:cs typeface="+mn-cs"/>
                        </a:rPr>
                        <a:t>Questions about </a:t>
                      </a:r>
                      <a:r>
                        <a:rPr lang="en-US" sz="1600" b="1" kern="1200" dirty="0">
                          <a:solidFill>
                            <a:schemeClr val="dk1"/>
                          </a:solidFill>
                          <a:effectLst/>
                          <a:latin typeface="+mn-lt"/>
                          <a:ea typeface="+mn-ea"/>
                          <a:cs typeface="+mn-cs"/>
                        </a:rPr>
                        <a:t>Stand-Beside terminal(s) </a:t>
                      </a:r>
                      <a:endParaRPr lang="es-ES_tradnl" sz="1600" dirty="0"/>
                    </a:p>
                  </a:txBody>
                  <a:tcPr/>
                </a:tc>
                <a:tc>
                  <a:txBody>
                    <a:bodyPr/>
                    <a:lstStyle/>
                    <a:p>
                      <a:pPr marL="342900" indent="-342900">
                        <a:buAutoNum type="arabicPeriod"/>
                      </a:pPr>
                      <a:r>
                        <a:rPr lang="en-US" sz="1600" kern="1200" dirty="0" err="1">
                          <a:solidFill>
                            <a:schemeClr val="dk1"/>
                          </a:solidFill>
                          <a:effectLst/>
                          <a:latin typeface="+mn-lt"/>
                          <a:ea typeface="+mn-ea"/>
                          <a:cs typeface="+mn-cs"/>
                        </a:rPr>
                        <a:t>Solutran</a:t>
                      </a:r>
                      <a:endParaRPr lang="en-US" sz="1600" kern="1200" dirty="0">
                        <a:solidFill>
                          <a:schemeClr val="dk1"/>
                        </a:solidFill>
                        <a:effectLst/>
                        <a:latin typeface="+mn-lt"/>
                        <a:ea typeface="+mn-ea"/>
                        <a:cs typeface="+mn-cs"/>
                      </a:endParaRPr>
                    </a:p>
                    <a:p>
                      <a:pPr marL="342900" indent="-342900">
                        <a:buAutoNum type="arabicPeriod"/>
                      </a:pPr>
                      <a:r>
                        <a:rPr lang="en-US" sz="1600" kern="1200" dirty="0">
                          <a:solidFill>
                            <a:schemeClr val="dk1"/>
                          </a:solidFill>
                          <a:effectLst/>
                          <a:latin typeface="+mn-lt"/>
                          <a:ea typeface="+mn-ea"/>
                          <a:cs typeface="+mn-cs"/>
                        </a:rPr>
                        <a:t>NJ WIC State Agency Vendor Unit</a:t>
                      </a:r>
                    </a:p>
                    <a:p>
                      <a:pPr marL="342900" indent="-342900">
                        <a:buAutoNum type="arabicPeriod"/>
                      </a:pPr>
                      <a:endParaRPr lang="en-US" sz="1600" kern="1200" dirty="0">
                        <a:solidFill>
                          <a:schemeClr val="dk1"/>
                        </a:solidFill>
                        <a:effectLst/>
                        <a:latin typeface="+mn-lt"/>
                        <a:ea typeface="+mn-ea"/>
                        <a:cs typeface="+mn-cs"/>
                      </a:endParaRPr>
                    </a:p>
                    <a:p>
                      <a:pPr marL="0" indent="0">
                        <a:buNone/>
                      </a:pPr>
                      <a:r>
                        <a:rPr lang="en-US" sz="1600" kern="1200" dirty="0">
                          <a:solidFill>
                            <a:schemeClr val="dk1"/>
                          </a:solidFill>
                          <a:effectLst/>
                          <a:latin typeface="+mn-lt"/>
                          <a:ea typeface="+mn-ea"/>
                          <a:cs typeface="+mn-cs"/>
                        </a:rPr>
                        <a:t>If </a:t>
                      </a:r>
                      <a:r>
                        <a:rPr lang="en-US" sz="1600" kern="1200" dirty="0" err="1">
                          <a:solidFill>
                            <a:schemeClr val="dk1"/>
                          </a:solidFill>
                          <a:effectLst/>
                          <a:latin typeface="+mn-lt"/>
                          <a:ea typeface="+mn-ea"/>
                          <a:cs typeface="+mn-cs"/>
                        </a:rPr>
                        <a:t>Solutran</a:t>
                      </a:r>
                      <a:r>
                        <a:rPr lang="en-US" sz="1600" kern="1200" dirty="0">
                          <a:solidFill>
                            <a:schemeClr val="dk1"/>
                          </a:solidFill>
                          <a:effectLst/>
                          <a:latin typeface="+mn-lt"/>
                          <a:ea typeface="+mn-ea"/>
                          <a:cs typeface="+mn-cs"/>
                        </a:rPr>
                        <a:t> </a:t>
                      </a:r>
                      <a:r>
                        <a:rPr lang="en-US" sz="1600" i="1" kern="1200" dirty="0">
                          <a:solidFill>
                            <a:schemeClr val="dk1"/>
                          </a:solidFill>
                          <a:effectLst/>
                          <a:latin typeface="+mn-lt"/>
                          <a:ea typeface="+mn-ea"/>
                          <a:cs typeface="+mn-cs"/>
                        </a:rPr>
                        <a:t>has not </a:t>
                      </a:r>
                      <a:r>
                        <a:rPr lang="en-US" sz="1600" i="0" kern="1200" dirty="0">
                          <a:solidFill>
                            <a:schemeClr val="dk1"/>
                          </a:solidFill>
                          <a:effectLst/>
                          <a:latin typeface="+mn-lt"/>
                          <a:ea typeface="+mn-ea"/>
                          <a:cs typeface="+mn-cs"/>
                        </a:rPr>
                        <a:t>addressed your issue/question, contact the NJ WIC State Agency Vendor Unit</a:t>
                      </a:r>
                      <a:endParaRPr lang="es-ES_tradnl" sz="1600" dirty="0"/>
                    </a:p>
                  </a:txBody>
                  <a:tcPr/>
                </a:tc>
                <a:tc>
                  <a:txBody>
                    <a:bodyPr/>
                    <a:lstStyle/>
                    <a:p>
                      <a:r>
                        <a:rPr lang="es-ES_tradnl" sz="1600" b="1" i="0" u="none" strike="noStrike" kern="1200" baseline="0" dirty="0">
                          <a:solidFill>
                            <a:schemeClr val="dk1"/>
                          </a:solidFill>
                          <a:latin typeface="+mn-lt"/>
                          <a:ea typeface="+mn-ea"/>
                          <a:cs typeface="+mn-cs"/>
                        </a:rPr>
                        <a:t>Retailcert@Solutran.com </a:t>
                      </a:r>
                      <a:endParaRPr lang="es-ES_tradnl" sz="1600" b="0" i="0" u="none" strike="noStrike" kern="1200" baseline="0" dirty="0">
                        <a:solidFill>
                          <a:schemeClr val="dk1"/>
                        </a:solidFill>
                        <a:latin typeface="+mn-lt"/>
                        <a:ea typeface="+mn-ea"/>
                        <a:cs typeface="+mn-cs"/>
                      </a:endParaRPr>
                    </a:p>
                    <a:p>
                      <a:r>
                        <a:rPr lang="es-ES_tradnl" sz="1600" b="1" i="0" u="none" strike="noStrike" kern="1200" baseline="0" dirty="0" err="1">
                          <a:solidFill>
                            <a:schemeClr val="dk1"/>
                          </a:solidFill>
                          <a:latin typeface="+mn-lt"/>
                          <a:ea typeface="+mn-ea"/>
                          <a:cs typeface="+mn-cs"/>
                        </a:rPr>
                        <a:t>Solutran</a:t>
                      </a:r>
                      <a:r>
                        <a:rPr lang="es-ES_tradnl" sz="1600" b="1" i="0" u="none" strike="noStrike" kern="1200" baseline="0" dirty="0">
                          <a:solidFill>
                            <a:schemeClr val="dk1"/>
                          </a:solidFill>
                          <a:latin typeface="+mn-lt"/>
                          <a:ea typeface="+mn-ea"/>
                          <a:cs typeface="+mn-cs"/>
                        </a:rPr>
                        <a:t>: </a:t>
                      </a:r>
                      <a:endParaRPr lang="es-ES_tradnl" sz="1600" b="0" i="0" u="none" strike="noStrike" kern="1200" baseline="0" dirty="0">
                        <a:solidFill>
                          <a:schemeClr val="dk1"/>
                        </a:solidFill>
                        <a:latin typeface="+mn-lt"/>
                        <a:ea typeface="+mn-ea"/>
                        <a:cs typeface="+mn-cs"/>
                      </a:endParaRPr>
                    </a:p>
                    <a:p>
                      <a:r>
                        <a:rPr lang="es-ES_tradnl" sz="1600" b="0" i="0" u="none" strike="noStrike" kern="1200" baseline="0" dirty="0" err="1">
                          <a:solidFill>
                            <a:schemeClr val="dk1"/>
                          </a:solidFill>
                          <a:latin typeface="+mn-lt"/>
                          <a:ea typeface="+mn-ea"/>
                          <a:cs typeface="+mn-cs"/>
                        </a:rPr>
                        <a:t>Solutran</a:t>
                      </a:r>
                      <a:r>
                        <a:rPr lang="es-ES_tradnl" sz="1600" b="0" i="0" u="none" strike="noStrike" kern="1200" baseline="0" dirty="0">
                          <a:solidFill>
                            <a:schemeClr val="dk1"/>
                          </a:solidFill>
                          <a:latin typeface="+mn-lt"/>
                          <a:ea typeface="+mn-ea"/>
                          <a:cs typeface="+mn-cs"/>
                        </a:rPr>
                        <a:t> </a:t>
                      </a:r>
                      <a:r>
                        <a:rPr lang="es-ES_tradnl" sz="1600" b="0" i="0" u="none" strike="noStrike" kern="1200" baseline="0" dirty="0" err="1">
                          <a:solidFill>
                            <a:schemeClr val="dk1"/>
                          </a:solidFill>
                          <a:latin typeface="+mn-lt"/>
                          <a:ea typeface="+mn-ea"/>
                          <a:cs typeface="+mn-cs"/>
                        </a:rPr>
                        <a:t>Retail</a:t>
                      </a:r>
                      <a:r>
                        <a:rPr lang="es-ES_tradnl" sz="1600" b="0" i="0" u="none" strike="noStrike" kern="1200" baseline="0" dirty="0">
                          <a:solidFill>
                            <a:schemeClr val="dk1"/>
                          </a:solidFill>
                          <a:latin typeface="+mn-lt"/>
                          <a:ea typeface="+mn-ea"/>
                          <a:cs typeface="+mn-cs"/>
                        </a:rPr>
                        <a:t> </a:t>
                      </a:r>
                      <a:r>
                        <a:rPr lang="es-ES_tradnl" sz="1600" b="0" i="0" u="none" strike="noStrike" kern="1200" baseline="0" dirty="0" err="1">
                          <a:solidFill>
                            <a:schemeClr val="dk1"/>
                          </a:solidFill>
                          <a:latin typeface="+mn-lt"/>
                          <a:ea typeface="+mn-ea"/>
                          <a:cs typeface="+mn-cs"/>
                        </a:rPr>
                        <a:t>Support</a:t>
                      </a:r>
                      <a:r>
                        <a:rPr lang="es-ES_tradnl" sz="1600" b="0" i="0" u="none" strike="noStrike" kern="1200" baseline="0" dirty="0">
                          <a:solidFill>
                            <a:schemeClr val="dk1"/>
                          </a:solidFill>
                          <a:latin typeface="+mn-lt"/>
                          <a:ea typeface="+mn-ea"/>
                          <a:cs typeface="+mn-cs"/>
                        </a:rPr>
                        <a:t> </a:t>
                      </a:r>
                      <a:r>
                        <a:rPr lang="es-ES_tradnl" sz="1600" b="0" i="0" u="none" strike="noStrike" kern="1200" baseline="0" dirty="0" err="1">
                          <a:solidFill>
                            <a:schemeClr val="dk1"/>
                          </a:solidFill>
                          <a:latin typeface="+mn-lt"/>
                          <a:ea typeface="+mn-ea"/>
                          <a:cs typeface="+mn-cs"/>
                        </a:rPr>
                        <a:t>Helpline</a:t>
                      </a:r>
                      <a:r>
                        <a:rPr lang="es-ES_tradnl" sz="1600" b="0" i="0" u="none" strike="noStrike" kern="1200" baseline="0" dirty="0">
                          <a:solidFill>
                            <a:schemeClr val="dk1"/>
                          </a:solidFill>
                          <a:latin typeface="+mn-lt"/>
                          <a:ea typeface="+mn-ea"/>
                          <a:cs typeface="+mn-cs"/>
                        </a:rPr>
                        <a:t> </a:t>
                      </a:r>
                    </a:p>
                    <a:p>
                      <a:r>
                        <a:rPr lang="es-ES_tradnl" sz="1600" b="0" i="0" u="none" strike="noStrike" kern="1200" baseline="0" dirty="0">
                          <a:solidFill>
                            <a:schemeClr val="dk1"/>
                          </a:solidFill>
                          <a:latin typeface="+mn-lt"/>
                          <a:ea typeface="+mn-ea"/>
                          <a:cs typeface="+mn-cs"/>
                        </a:rPr>
                        <a:t>1-866-730-7746 </a:t>
                      </a:r>
                    </a:p>
                    <a:p>
                      <a:endParaRPr lang="es-ES_tradnl" sz="1600" b="0" i="0" u="none" strike="noStrike" kern="1200" baseline="0" dirty="0">
                        <a:solidFill>
                          <a:schemeClr val="dk1"/>
                        </a:solidFill>
                        <a:latin typeface="+mn-lt"/>
                        <a:ea typeface="+mn-ea"/>
                        <a:cs typeface="+mn-cs"/>
                      </a:endParaRPr>
                    </a:p>
                    <a:p>
                      <a:r>
                        <a:rPr lang="es-ES_tradnl" sz="1600" b="1" i="0" u="none" strike="noStrike" kern="1200" baseline="0" dirty="0" err="1">
                          <a:solidFill>
                            <a:schemeClr val="dk1"/>
                          </a:solidFill>
                          <a:latin typeface="+mn-lt"/>
                          <a:ea typeface="+mn-ea"/>
                          <a:cs typeface="+mn-cs"/>
                        </a:rPr>
                        <a:t>or</a:t>
                      </a:r>
                      <a:r>
                        <a:rPr lang="es-ES_tradnl" sz="1600" b="1" i="0" u="none" strike="noStrike" kern="1200" baseline="0" dirty="0">
                          <a:solidFill>
                            <a:schemeClr val="dk1"/>
                          </a:solidFill>
                          <a:latin typeface="+mn-lt"/>
                          <a:ea typeface="+mn-ea"/>
                          <a:cs typeface="+mn-cs"/>
                        </a:rPr>
                        <a:t> </a:t>
                      </a:r>
                    </a:p>
                    <a:p>
                      <a:r>
                        <a:rPr lang="es-ES_tradnl" sz="1600" b="1" i="0" u="none" strike="noStrike" kern="1200" baseline="0" dirty="0">
                          <a:solidFill>
                            <a:schemeClr val="dk1"/>
                          </a:solidFill>
                          <a:latin typeface="+mn-lt"/>
                          <a:ea typeface="+mn-ea"/>
                          <a:cs typeface="+mn-cs"/>
                        </a:rPr>
                        <a:t>NJ.WICVendor@doh.nj.gov </a:t>
                      </a:r>
                      <a:endParaRPr lang="es-ES_tradnl" sz="1600" b="0" i="0" u="none" strike="noStrike" kern="1200" baseline="0" dirty="0">
                        <a:solidFill>
                          <a:schemeClr val="dk1"/>
                        </a:solidFill>
                        <a:latin typeface="+mn-lt"/>
                        <a:ea typeface="+mn-ea"/>
                        <a:cs typeface="+mn-cs"/>
                      </a:endParaRPr>
                    </a:p>
                    <a:p>
                      <a:r>
                        <a:rPr lang="es-ES_tradnl" sz="1600" b="1" i="0" u="none" strike="noStrike" kern="1200" baseline="0" dirty="0" err="1">
                          <a:solidFill>
                            <a:schemeClr val="dk1"/>
                          </a:solidFill>
                          <a:latin typeface="+mn-lt"/>
                          <a:ea typeface="+mn-ea"/>
                          <a:cs typeface="+mn-cs"/>
                        </a:rPr>
                        <a:t>or</a:t>
                      </a:r>
                      <a:r>
                        <a:rPr lang="es-ES_tradnl" sz="1600" b="0" i="0" u="none" strike="noStrike" kern="1200" baseline="0" dirty="0">
                          <a:solidFill>
                            <a:schemeClr val="dk1"/>
                          </a:solidFill>
                          <a:latin typeface="+mn-lt"/>
                          <a:ea typeface="+mn-ea"/>
                          <a:cs typeface="+mn-cs"/>
                        </a:rPr>
                        <a:t> </a:t>
                      </a:r>
                    </a:p>
                    <a:p>
                      <a:r>
                        <a:rPr lang="es-ES_tradnl" sz="1600" b="0" i="0" u="none" strike="noStrike" kern="1200" baseline="0" dirty="0">
                          <a:solidFill>
                            <a:schemeClr val="dk1"/>
                          </a:solidFill>
                          <a:latin typeface="+mn-lt"/>
                          <a:ea typeface="+mn-ea"/>
                          <a:cs typeface="+mn-cs"/>
                        </a:rPr>
                        <a:t>609-292-9560 	</a:t>
                      </a:r>
                    </a:p>
                    <a:p>
                      <a:r>
                        <a:rPr lang="es-ES_tradnl" sz="1600" b="1" i="0" u="none" strike="noStrike" kern="1200" baseline="0" dirty="0">
                          <a:solidFill>
                            <a:schemeClr val="dk1"/>
                          </a:solidFill>
                          <a:latin typeface="+mn-lt"/>
                          <a:ea typeface="+mn-ea"/>
                          <a:cs typeface="+mn-cs"/>
                        </a:rPr>
                        <a:t> </a:t>
                      </a:r>
                      <a:endParaRPr lang="es-ES_tradnl" sz="1600" dirty="0">
                        <a:effectLst/>
                        <a:latin typeface="+mn-lt"/>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972935396"/>
                  </a:ext>
                </a:extLst>
              </a:tr>
            </a:tbl>
          </a:graphicData>
        </a:graphic>
      </p:graphicFrame>
    </p:spTree>
    <p:extLst>
      <p:ext uri="{BB962C8B-B14F-4D97-AF65-F5344CB8AC3E}">
        <p14:creationId xmlns:p14="http://schemas.microsoft.com/office/powerpoint/2010/main" val="3875694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13B6C-2E59-4A60-9454-84A51530B629}"/>
              </a:ext>
            </a:extLst>
          </p:cNvPr>
          <p:cNvSpPr>
            <a:spLocks noGrp="1"/>
          </p:cNvSpPr>
          <p:nvPr>
            <p:ph type="ctrTitle"/>
          </p:nvPr>
        </p:nvSpPr>
        <p:spPr>
          <a:xfrm>
            <a:off x="408344" y="468200"/>
            <a:ext cx="10606617" cy="1470025"/>
          </a:xfrm>
        </p:spPr>
        <p:txBody>
          <a:bodyPr>
            <a:normAutofit/>
          </a:bodyPr>
          <a:lstStyle/>
          <a:p>
            <a:r>
              <a:rPr lang="en-US" sz="4000" b="1" dirty="0">
                <a:latin typeface="+mn-lt"/>
              </a:rPr>
              <a:t>Troubleshooting Resources</a:t>
            </a:r>
            <a:endParaRPr lang="es-ES_tradnl" sz="4000" b="1" dirty="0">
              <a:latin typeface="+mn-lt"/>
            </a:endParaRPr>
          </a:p>
        </p:txBody>
      </p:sp>
      <p:sp>
        <p:nvSpPr>
          <p:cNvPr id="3" name="Text Placeholder 2">
            <a:extLst>
              <a:ext uri="{FF2B5EF4-FFF2-40B4-BE49-F238E27FC236}">
                <a16:creationId xmlns:a16="http://schemas.microsoft.com/office/drawing/2014/main" id="{A3DE8863-61A0-47F4-8A70-CC11C68B2BB1}"/>
              </a:ext>
            </a:extLst>
          </p:cNvPr>
          <p:cNvSpPr>
            <a:spLocks noGrp="1"/>
          </p:cNvSpPr>
          <p:nvPr>
            <p:ph type="body" sz="quarter" idx="11"/>
          </p:nvPr>
        </p:nvSpPr>
        <p:spPr/>
        <p:txBody>
          <a:bodyPr/>
          <a:lstStyle/>
          <a:p>
            <a:endParaRPr lang="es-ES_tradnl"/>
          </a:p>
        </p:txBody>
      </p:sp>
      <p:graphicFrame>
        <p:nvGraphicFramePr>
          <p:cNvPr id="4" name="Table 4">
            <a:extLst>
              <a:ext uri="{FF2B5EF4-FFF2-40B4-BE49-F238E27FC236}">
                <a16:creationId xmlns:a16="http://schemas.microsoft.com/office/drawing/2014/main" id="{E1B4C30E-C11D-4696-A8A8-43A3B98F579A}"/>
              </a:ext>
            </a:extLst>
          </p:cNvPr>
          <p:cNvGraphicFramePr>
            <a:graphicFrameLocks noGrp="1"/>
          </p:cNvGraphicFramePr>
          <p:nvPr>
            <p:extLst>
              <p:ext uri="{D42A27DB-BD31-4B8C-83A1-F6EECF244321}">
                <p14:modId xmlns:p14="http://schemas.microsoft.com/office/powerpoint/2010/main" val="2351345101"/>
              </p:ext>
            </p:extLst>
          </p:nvPr>
        </p:nvGraphicFramePr>
        <p:xfrm>
          <a:off x="76200" y="1203213"/>
          <a:ext cx="12039600" cy="5247361"/>
        </p:xfrm>
        <a:graphic>
          <a:graphicData uri="http://schemas.openxmlformats.org/drawingml/2006/table">
            <a:tbl>
              <a:tblPr firstRow="1" bandRow="1">
                <a:tableStyleId>{5C22544A-7EE6-4342-B048-85BDC9FD1C3A}</a:tableStyleId>
              </a:tblPr>
              <a:tblGrid>
                <a:gridCol w="4013200">
                  <a:extLst>
                    <a:ext uri="{9D8B030D-6E8A-4147-A177-3AD203B41FA5}">
                      <a16:colId xmlns:a16="http://schemas.microsoft.com/office/drawing/2014/main" val="469597654"/>
                    </a:ext>
                  </a:extLst>
                </a:gridCol>
                <a:gridCol w="4013200">
                  <a:extLst>
                    <a:ext uri="{9D8B030D-6E8A-4147-A177-3AD203B41FA5}">
                      <a16:colId xmlns:a16="http://schemas.microsoft.com/office/drawing/2014/main" val="1200608243"/>
                    </a:ext>
                  </a:extLst>
                </a:gridCol>
                <a:gridCol w="4013200">
                  <a:extLst>
                    <a:ext uri="{9D8B030D-6E8A-4147-A177-3AD203B41FA5}">
                      <a16:colId xmlns:a16="http://schemas.microsoft.com/office/drawing/2014/main" val="2030311010"/>
                    </a:ext>
                  </a:extLst>
                </a:gridCol>
              </a:tblGrid>
              <a:tr h="370737">
                <a:tc>
                  <a:txBody>
                    <a:bodyPr/>
                    <a:lstStyle/>
                    <a:p>
                      <a:r>
                        <a:rPr lang="es-ES_tradnl" sz="1600" b="1" kern="1200" dirty="0" err="1">
                          <a:solidFill>
                            <a:schemeClr val="lt1"/>
                          </a:solidFill>
                          <a:effectLst/>
                          <a:latin typeface="+mn-lt"/>
                          <a:ea typeface="+mn-ea"/>
                          <a:cs typeface="+mn-cs"/>
                        </a:rPr>
                        <a:t>Problem</a:t>
                      </a:r>
                      <a:r>
                        <a:rPr lang="es-ES_tradnl" sz="1600" b="1" kern="1200" dirty="0">
                          <a:solidFill>
                            <a:schemeClr val="lt1"/>
                          </a:solidFill>
                          <a:effectLst/>
                          <a:latin typeface="+mn-lt"/>
                          <a:ea typeface="+mn-ea"/>
                          <a:cs typeface="+mn-cs"/>
                        </a:rPr>
                        <a:t>/</a:t>
                      </a:r>
                      <a:r>
                        <a:rPr lang="es-ES_tradnl" sz="1600" b="1" kern="1200" dirty="0" err="1">
                          <a:solidFill>
                            <a:schemeClr val="lt1"/>
                          </a:solidFill>
                          <a:effectLst/>
                          <a:latin typeface="+mn-lt"/>
                          <a:ea typeface="+mn-ea"/>
                          <a:cs typeface="+mn-cs"/>
                        </a:rPr>
                        <a:t>Question</a:t>
                      </a:r>
                      <a:r>
                        <a:rPr lang="es-ES_tradnl" sz="1600" b="1" kern="1200" dirty="0">
                          <a:solidFill>
                            <a:schemeClr val="lt1"/>
                          </a:solidFill>
                          <a:effectLst/>
                          <a:latin typeface="+mn-lt"/>
                          <a:ea typeface="+mn-ea"/>
                          <a:cs typeface="+mn-cs"/>
                        </a:rPr>
                        <a:t> </a:t>
                      </a:r>
                      <a:endParaRPr lang="es-ES_tradnl" sz="1600" dirty="0"/>
                    </a:p>
                  </a:txBody>
                  <a:tcPr/>
                </a:tc>
                <a:tc>
                  <a:txBody>
                    <a:bodyPr/>
                    <a:lstStyle/>
                    <a:p>
                      <a:r>
                        <a:rPr lang="es-ES_tradnl" sz="1600" b="1" kern="1200" dirty="0" err="1">
                          <a:solidFill>
                            <a:schemeClr val="lt1"/>
                          </a:solidFill>
                          <a:effectLst/>
                          <a:latin typeface="+mn-lt"/>
                          <a:ea typeface="+mn-ea"/>
                          <a:cs typeface="+mn-cs"/>
                        </a:rPr>
                        <a:t>The</a:t>
                      </a:r>
                      <a:r>
                        <a:rPr lang="es-ES_tradnl" sz="1600" b="1" kern="1200" dirty="0">
                          <a:solidFill>
                            <a:schemeClr val="lt1"/>
                          </a:solidFill>
                          <a:effectLst/>
                          <a:latin typeface="+mn-lt"/>
                          <a:ea typeface="+mn-ea"/>
                          <a:cs typeface="+mn-cs"/>
                        </a:rPr>
                        <a:t> </a:t>
                      </a:r>
                      <a:r>
                        <a:rPr lang="es-ES_tradnl" sz="1600" b="1" kern="1200" dirty="0" err="1">
                          <a:solidFill>
                            <a:schemeClr val="lt1"/>
                          </a:solidFill>
                          <a:effectLst/>
                          <a:latin typeface="+mn-lt"/>
                          <a:ea typeface="+mn-ea"/>
                          <a:cs typeface="+mn-cs"/>
                        </a:rPr>
                        <a:t>Contact</a:t>
                      </a:r>
                      <a:r>
                        <a:rPr lang="es-ES_tradnl" sz="1600" b="1" kern="1200" dirty="0">
                          <a:solidFill>
                            <a:schemeClr val="lt1"/>
                          </a:solidFill>
                          <a:effectLst/>
                          <a:latin typeface="+mn-lt"/>
                          <a:ea typeface="+mn-ea"/>
                          <a:cs typeface="+mn-cs"/>
                        </a:rPr>
                        <a:t> </a:t>
                      </a:r>
                      <a:r>
                        <a:rPr lang="es-ES_tradnl" sz="1600" b="1" kern="1200" dirty="0" err="1">
                          <a:solidFill>
                            <a:schemeClr val="lt1"/>
                          </a:solidFill>
                          <a:effectLst/>
                          <a:latin typeface="+mn-lt"/>
                          <a:ea typeface="+mn-ea"/>
                          <a:cs typeface="+mn-cs"/>
                        </a:rPr>
                        <a:t>for</a:t>
                      </a:r>
                      <a:r>
                        <a:rPr lang="es-ES_tradnl" sz="1600" b="1" kern="1200" dirty="0">
                          <a:solidFill>
                            <a:schemeClr val="lt1"/>
                          </a:solidFill>
                          <a:effectLst/>
                          <a:latin typeface="+mn-lt"/>
                          <a:ea typeface="+mn-ea"/>
                          <a:cs typeface="+mn-cs"/>
                        </a:rPr>
                        <a:t> </a:t>
                      </a:r>
                      <a:r>
                        <a:rPr lang="es-ES_tradnl" sz="1600" b="1" kern="1200" dirty="0" err="1">
                          <a:solidFill>
                            <a:schemeClr val="lt1"/>
                          </a:solidFill>
                          <a:effectLst/>
                          <a:latin typeface="+mn-lt"/>
                          <a:ea typeface="+mn-ea"/>
                          <a:cs typeface="+mn-cs"/>
                        </a:rPr>
                        <a:t>Assistance</a:t>
                      </a:r>
                      <a:r>
                        <a:rPr lang="es-ES_tradnl" sz="1600" b="1" kern="1200" dirty="0">
                          <a:solidFill>
                            <a:schemeClr val="lt1"/>
                          </a:solidFill>
                          <a:effectLst/>
                          <a:latin typeface="+mn-lt"/>
                          <a:ea typeface="+mn-ea"/>
                          <a:cs typeface="+mn-cs"/>
                        </a:rPr>
                        <a:t> </a:t>
                      </a:r>
                      <a:endParaRPr lang="es-ES_tradnl" sz="1600" dirty="0"/>
                    </a:p>
                  </a:txBody>
                  <a:tcPr/>
                </a:tc>
                <a:tc>
                  <a:txBody>
                    <a:bodyPr/>
                    <a:lstStyle/>
                    <a:p>
                      <a:r>
                        <a:rPr lang="es-ES_tradnl" sz="1600" b="1" kern="1200" dirty="0" err="1">
                          <a:solidFill>
                            <a:schemeClr val="lt1"/>
                          </a:solidFill>
                          <a:effectLst/>
                          <a:latin typeface="+mn-lt"/>
                          <a:ea typeface="+mn-ea"/>
                          <a:cs typeface="+mn-cs"/>
                        </a:rPr>
                        <a:t>Contact</a:t>
                      </a:r>
                      <a:r>
                        <a:rPr lang="es-ES_tradnl" sz="1600" b="1" kern="1200" dirty="0">
                          <a:solidFill>
                            <a:schemeClr val="lt1"/>
                          </a:solidFill>
                          <a:effectLst/>
                          <a:latin typeface="+mn-lt"/>
                          <a:ea typeface="+mn-ea"/>
                          <a:cs typeface="+mn-cs"/>
                        </a:rPr>
                        <a:t> </a:t>
                      </a:r>
                      <a:r>
                        <a:rPr lang="es-ES_tradnl" sz="1600" b="1" kern="1200" dirty="0" err="1">
                          <a:solidFill>
                            <a:schemeClr val="lt1"/>
                          </a:solidFill>
                          <a:effectLst/>
                          <a:latin typeface="+mn-lt"/>
                          <a:ea typeface="+mn-ea"/>
                          <a:cs typeface="+mn-cs"/>
                        </a:rPr>
                        <a:t>Information</a:t>
                      </a:r>
                      <a:r>
                        <a:rPr lang="es-ES_tradnl" sz="1600" b="1" kern="1200" dirty="0">
                          <a:solidFill>
                            <a:schemeClr val="lt1"/>
                          </a:solidFill>
                          <a:effectLst/>
                          <a:latin typeface="+mn-lt"/>
                          <a:ea typeface="+mn-ea"/>
                          <a:cs typeface="+mn-cs"/>
                        </a:rPr>
                        <a:t> </a:t>
                      </a:r>
                      <a:endParaRPr lang="es-ES_tradnl" sz="1600" dirty="0"/>
                    </a:p>
                  </a:txBody>
                  <a:tcPr/>
                </a:tc>
                <a:extLst>
                  <a:ext uri="{0D108BD9-81ED-4DB2-BD59-A6C34878D82A}">
                    <a16:rowId xmlns:a16="http://schemas.microsoft.com/office/drawing/2014/main" val="766525775"/>
                  </a:ext>
                </a:extLst>
              </a:tr>
              <a:tr h="1520420">
                <a:tc>
                  <a:txBody>
                    <a:bodyPr/>
                    <a:lstStyle/>
                    <a:p>
                      <a:r>
                        <a:rPr lang="en-US" sz="1600" kern="1200" dirty="0">
                          <a:solidFill>
                            <a:schemeClr val="dk1"/>
                          </a:solidFill>
                          <a:effectLst/>
                          <a:latin typeface="+mn-lt"/>
                          <a:ea typeface="+mn-ea"/>
                          <a:cs typeface="+mn-cs"/>
                        </a:rPr>
                        <a:t>Questions about </a:t>
                      </a:r>
                      <a:r>
                        <a:rPr lang="en-US" sz="1600" b="1" kern="1200" dirty="0">
                          <a:solidFill>
                            <a:schemeClr val="dk1"/>
                          </a:solidFill>
                          <a:effectLst/>
                          <a:latin typeface="+mn-lt"/>
                          <a:ea typeface="+mn-ea"/>
                          <a:cs typeface="+mn-cs"/>
                        </a:rPr>
                        <a:t>Integrated POS System(s) </a:t>
                      </a:r>
                      <a:endParaRPr lang="es-ES_tradnl" sz="1600" dirty="0"/>
                    </a:p>
                  </a:txBody>
                  <a:tcPr/>
                </a:tc>
                <a:tc>
                  <a:txBody>
                    <a:bodyPr/>
                    <a:lstStyle/>
                    <a:p>
                      <a:pPr marL="342900" indent="-342900">
                        <a:buAutoNum type="arabicPeriod"/>
                      </a:pPr>
                      <a:r>
                        <a:rPr lang="en-US" sz="1600" kern="1200" dirty="0">
                          <a:solidFill>
                            <a:schemeClr val="dk1"/>
                          </a:solidFill>
                          <a:effectLst/>
                          <a:latin typeface="+mn-lt"/>
                          <a:ea typeface="+mn-ea"/>
                          <a:cs typeface="+mn-cs"/>
                        </a:rPr>
                        <a:t>POS provider</a:t>
                      </a:r>
                    </a:p>
                    <a:p>
                      <a:pPr marL="342900" indent="-342900">
                        <a:buAutoNum type="arabicPeriod"/>
                      </a:pPr>
                      <a:r>
                        <a:rPr lang="en-US" sz="1600" kern="1200" dirty="0">
                          <a:solidFill>
                            <a:schemeClr val="dk1"/>
                          </a:solidFill>
                          <a:effectLst/>
                          <a:latin typeface="+mn-lt"/>
                          <a:ea typeface="+mn-ea"/>
                          <a:cs typeface="+mn-cs"/>
                        </a:rPr>
                        <a:t>NJ WIC State Agency Vendor Unit</a:t>
                      </a:r>
                    </a:p>
                    <a:p>
                      <a:pPr marL="342900" indent="-342900">
                        <a:buAutoNum type="arabicPeriod"/>
                      </a:pPr>
                      <a:endParaRPr lang="en-US" sz="1600" kern="1200" dirty="0">
                        <a:solidFill>
                          <a:schemeClr val="dk1"/>
                        </a:solidFill>
                        <a:effectLst/>
                        <a:latin typeface="+mn-lt"/>
                        <a:ea typeface="+mn-ea"/>
                        <a:cs typeface="+mn-cs"/>
                      </a:endParaRPr>
                    </a:p>
                    <a:p>
                      <a:pPr marL="0" indent="0">
                        <a:buNone/>
                      </a:pPr>
                      <a:r>
                        <a:rPr lang="en-US" sz="1600" kern="1200" dirty="0">
                          <a:solidFill>
                            <a:schemeClr val="dk1"/>
                          </a:solidFill>
                          <a:effectLst/>
                          <a:latin typeface="+mn-lt"/>
                          <a:ea typeface="+mn-ea"/>
                          <a:cs typeface="+mn-cs"/>
                        </a:rPr>
                        <a:t>If your POS provider </a:t>
                      </a:r>
                      <a:r>
                        <a:rPr lang="en-US" sz="1600" i="1" kern="1200" dirty="0">
                          <a:solidFill>
                            <a:schemeClr val="dk1"/>
                          </a:solidFill>
                          <a:effectLst/>
                          <a:latin typeface="+mn-lt"/>
                          <a:ea typeface="+mn-ea"/>
                          <a:cs typeface="+mn-cs"/>
                        </a:rPr>
                        <a:t>has not </a:t>
                      </a:r>
                      <a:r>
                        <a:rPr lang="en-US" sz="1600" i="0" kern="1200" dirty="0">
                          <a:solidFill>
                            <a:schemeClr val="dk1"/>
                          </a:solidFill>
                          <a:effectLst/>
                          <a:latin typeface="+mn-lt"/>
                          <a:ea typeface="+mn-ea"/>
                          <a:cs typeface="+mn-cs"/>
                        </a:rPr>
                        <a:t>addressed your issue/question, contact the NJ WIC State Agency Vendor Unit</a:t>
                      </a:r>
                      <a:endParaRPr lang="es-ES_tradnl" sz="1600" dirty="0"/>
                    </a:p>
                  </a:txBody>
                  <a:tcPr/>
                </a:tc>
                <a:tc>
                  <a:txBody>
                    <a:bodyPr/>
                    <a:lstStyle/>
                    <a:p>
                      <a:pPr marL="0" marR="0" algn="l">
                        <a:lnSpc>
                          <a:spcPct val="107000"/>
                        </a:lnSpc>
                        <a:spcBef>
                          <a:spcPts val="0"/>
                        </a:spcBef>
                        <a:spcAft>
                          <a:spcPts val="800"/>
                        </a:spcAft>
                      </a:pPr>
                      <a:r>
                        <a:rPr lang="en-US" sz="1600" b="1" dirty="0">
                          <a:effectLst/>
                          <a:latin typeface="+mn-lt"/>
                          <a:ea typeface="Calibri" panose="020F0502020204030204" pitchFamily="34" charset="0"/>
                          <a:cs typeface="Times New Roman" panose="02020603050405020304" pitchFamily="18" charset="0"/>
                        </a:rPr>
                        <a:t>Vendor should contact their POS provider </a:t>
                      </a:r>
                    </a:p>
                    <a:p>
                      <a:pPr marL="0" marR="0" algn="l">
                        <a:lnSpc>
                          <a:spcPct val="107000"/>
                        </a:lnSpc>
                        <a:spcBef>
                          <a:spcPts val="0"/>
                        </a:spcBef>
                        <a:spcAft>
                          <a:spcPts val="800"/>
                        </a:spcAft>
                      </a:pPr>
                      <a:r>
                        <a:rPr lang="en-US" sz="1600" b="1" dirty="0">
                          <a:effectLst/>
                          <a:latin typeface="+mn-lt"/>
                          <a:ea typeface="Calibri" panose="020F0502020204030204" pitchFamily="34" charset="0"/>
                          <a:cs typeface="Times New Roman" panose="02020603050405020304" pitchFamily="18" charset="0"/>
                        </a:rPr>
                        <a:t>or </a:t>
                      </a:r>
                      <a:endParaRPr lang="es-ES_tradnl" sz="1600" dirty="0">
                        <a:effectLst/>
                        <a:latin typeface="+mn-lt"/>
                        <a:ea typeface="Calibri" panose="020F0502020204030204" pitchFamily="34" charset="0"/>
                        <a:cs typeface="Times New Roman" panose="02020603050405020304" pitchFamily="18" charset="0"/>
                      </a:endParaRPr>
                    </a:p>
                    <a:p>
                      <a:r>
                        <a:rPr lang="es-ES_tradnl" sz="1600" b="1" i="0" u="none" strike="noStrike" kern="1200" baseline="0" dirty="0">
                          <a:solidFill>
                            <a:schemeClr val="dk1"/>
                          </a:solidFill>
                          <a:latin typeface="+mn-lt"/>
                          <a:ea typeface="+mn-ea"/>
                          <a:cs typeface="+mn-cs"/>
                        </a:rPr>
                        <a:t>NJ.WICVendor@doh.nj.gov </a:t>
                      </a:r>
                      <a:endParaRPr lang="es-ES_tradnl" sz="1600" b="0" i="0" u="none" strike="noStrike" kern="1200" baseline="0" dirty="0">
                        <a:solidFill>
                          <a:schemeClr val="dk1"/>
                        </a:solidFill>
                        <a:latin typeface="+mn-lt"/>
                        <a:ea typeface="+mn-ea"/>
                        <a:cs typeface="+mn-cs"/>
                      </a:endParaRPr>
                    </a:p>
                    <a:p>
                      <a:r>
                        <a:rPr lang="es-ES_tradnl" sz="1600" b="1" i="0" u="none" strike="noStrike" kern="1200" baseline="0" dirty="0" err="1">
                          <a:solidFill>
                            <a:schemeClr val="dk1"/>
                          </a:solidFill>
                          <a:latin typeface="+mn-lt"/>
                          <a:ea typeface="+mn-ea"/>
                          <a:cs typeface="+mn-cs"/>
                        </a:rPr>
                        <a:t>or</a:t>
                      </a:r>
                      <a:r>
                        <a:rPr lang="es-ES_tradnl" sz="1600" b="0" i="0" u="none" strike="noStrike" kern="1200" baseline="0" dirty="0">
                          <a:solidFill>
                            <a:schemeClr val="dk1"/>
                          </a:solidFill>
                          <a:latin typeface="+mn-lt"/>
                          <a:ea typeface="+mn-ea"/>
                          <a:cs typeface="+mn-cs"/>
                        </a:rPr>
                        <a:t> </a:t>
                      </a:r>
                    </a:p>
                    <a:p>
                      <a:r>
                        <a:rPr lang="es-ES_tradnl" sz="1600" b="0" i="0" u="none" strike="noStrike" kern="1200" baseline="0" dirty="0">
                          <a:solidFill>
                            <a:schemeClr val="dk1"/>
                          </a:solidFill>
                          <a:latin typeface="+mn-lt"/>
                          <a:ea typeface="+mn-ea"/>
                          <a:cs typeface="+mn-cs"/>
                        </a:rPr>
                        <a:t>609-292-9560 </a:t>
                      </a:r>
                      <a:endParaRPr lang="es-ES_tradnl" sz="1600" dirty="0">
                        <a:effectLst/>
                        <a:latin typeface="+mn-lt"/>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41164358"/>
                  </a:ext>
                </a:extLst>
              </a:tr>
              <a:tr h="1192486">
                <a:tc>
                  <a:txBody>
                    <a:bodyPr/>
                    <a:lstStyle/>
                    <a:p>
                      <a:r>
                        <a:rPr lang="en-US" sz="1600" b="0" i="0" u="none" strike="noStrike" baseline="0" dirty="0">
                          <a:solidFill>
                            <a:srgbClr val="000000"/>
                          </a:solidFill>
                          <a:latin typeface="Calibri" panose="020F0502020204030204" pitchFamily="34" charset="0"/>
                        </a:rPr>
                        <a:t>Questions or problems related to the APL or Food items that do not scan or requests for APL updates 	</a:t>
                      </a:r>
                    </a:p>
                  </a:txBody>
                  <a:tcPr/>
                </a:tc>
                <a:tc>
                  <a:txBody>
                    <a:bodyPr/>
                    <a:lstStyle/>
                    <a:p>
                      <a:r>
                        <a:rPr lang="en-US" sz="1600" b="0" i="0" u="none" strike="noStrike" baseline="0" dirty="0">
                          <a:solidFill>
                            <a:srgbClr val="000000"/>
                          </a:solidFill>
                        </a:rPr>
                        <a:t>NJ WIC State Agency APL team 	</a:t>
                      </a:r>
                    </a:p>
                    <a:p>
                      <a:pPr marL="0" indent="0">
                        <a:buNone/>
                      </a:pPr>
                      <a:endParaRPr lang="es-ES_tradnl" sz="1600" dirty="0"/>
                    </a:p>
                  </a:txBody>
                  <a:tcPr/>
                </a:tc>
                <a:tc>
                  <a:txBody>
                    <a:bodyPr/>
                    <a:lstStyle/>
                    <a:p>
                      <a:r>
                        <a:rPr lang="es-ES_tradnl" sz="1600" b="1" i="0" u="none" strike="noStrike" kern="1200" baseline="0" dirty="0">
                          <a:solidFill>
                            <a:schemeClr val="dk1"/>
                          </a:solidFill>
                          <a:latin typeface="+mn-lt"/>
                          <a:ea typeface="+mn-ea"/>
                          <a:cs typeface="+mn-cs"/>
                        </a:rPr>
                        <a:t>NJ.WICVendor@doh.nj.gov </a:t>
                      </a:r>
                      <a:endParaRPr lang="es-ES_tradnl" sz="1600" b="0" i="0" u="none" strike="noStrike" kern="1200" baseline="0" dirty="0">
                        <a:solidFill>
                          <a:schemeClr val="dk1"/>
                        </a:solidFill>
                        <a:latin typeface="+mn-lt"/>
                        <a:ea typeface="+mn-ea"/>
                        <a:cs typeface="+mn-cs"/>
                      </a:endParaRPr>
                    </a:p>
                    <a:p>
                      <a:r>
                        <a:rPr lang="es-ES_tradnl" sz="1600" b="1" i="0" u="none" strike="noStrike" baseline="0" dirty="0" err="1">
                          <a:solidFill>
                            <a:srgbClr val="000000"/>
                          </a:solidFill>
                          <a:latin typeface="Calibri" panose="020F0502020204030204" pitchFamily="34" charset="0"/>
                        </a:rPr>
                        <a:t>or</a:t>
                      </a:r>
                      <a:r>
                        <a:rPr lang="es-ES_tradnl" sz="1600" b="1" i="0" u="none" strike="noStrike" baseline="0" dirty="0">
                          <a:solidFill>
                            <a:srgbClr val="000000"/>
                          </a:solidFill>
                          <a:latin typeface="Calibri" panose="020F0502020204030204" pitchFamily="34" charset="0"/>
                        </a:rPr>
                        <a:t> </a:t>
                      </a:r>
                      <a:endParaRPr lang="es-ES_tradnl" sz="1600" b="0" i="0" u="none" strike="noStrike" baseline="0" dirty="0">
                        <a:solidFill>
                          <a:srgbClr val="000000"/>
                        </a:solidFill>
                        <a:latin typeface="Calibri" panose="020F0502020204030204" pitchFamily="34" charset="0"/>
                      </a:endParaRPr>
                    </a:p>
                    <a:p>
                      <a:r>
                        <a:rPr lang="en-US" sz="1600" b="0" i="0" u="none" strike="noStrike" baseline="0" dirty="0">
                          <a:solidFill>
                            <a:srgbClr val="000000"/>
                          </a:solidFill>
                          <a:latin typeface="Calibri" panose="020F0502020204030204" pitchFamily="34" charset="0"/>
                        </a:rPr>
                        <a:t>Use the NJ </a:t>
                      </a:r>
                      <a:r>
                        <a:rPr lang="en-US" sz="1600" b="0" i="0" u="none" strike="noStrike" baseline="0" dirty="0" err="1">
                          <a:solidFill>
                            <a:srgbClr val="000000"/>
                          </a:solidFill>
                          <a:latin typeface="Calibri" panose="020F0502020204030204" pitchFamily="34" charset="0"/>
                        </a:rPr>
                        <a:t>WICShopper</a:t>
                      </a:r>
                      <a:r>
                        <a:rPr lang="en-US" sz="1600" b="0" i="0" u="none" strike="noStrike" baseline="0" dirty="0">
                          <a:solidFill>
                            <a:srgbClr val="000000"/>
                          </a:solidFill>
                          <a:latin typeface="Calibri" panose="020F0502020204030204" pitchFamily="34" charset="0"/>
                        </a:rPr>
                        <a:t> app </a:t>
                      </a:r>
                    </a:p>
                    <a:p>
                      <a:r>
                        <a:rPr lang="es-ES_tradnl" sz="1600" b="1" i="0" u="none" strike="noStrike" baseline="0" dirty="0" err="1">
                          <a:solidFill>
                            <a:srgbClr val="000000"/>
                          </a:solidFill>
                          <a:latin typeface="Calibri" panose="020F0502020204030204" pitchFamily="34" charset="0"/>
                        </a:rPr>
                        <a:t>or</a:t>
                      </a:r>
                      <a:r>
                        <a:rPr lang="es-ES_tradnl" sz="1600" b="1" i="0" u="none" strike="noStrike" baseline="0" dirty="0">
                          <a:solidFill>
                            <a:srgbClr val="000000"/>
                          </a:solidFill>
                          <a:latin typeface="Calibri" panose="020F0502020204030204" pitchFamily="34" charset="0"/>
                        </a:rPr>
                        <a:t> </a:t>
                      </a:r>
                      <a:endParaRPr lang="es-ES_tradnl" sz="1600" b="0" i="0" u="none" strike="noStrike" baseline="0" dirty="0">
                        <a:solidFill>
                          <a:srgbClr val="000000"/>
                        </a:solidFill>
                        <a:latin typeface="Calibri" panose="020F0502020204030204" pitchFamily="34" charset="0"/>
                      </a:endParaRPr>
                    </a:p>
                    <a:p>
                      <a:r>
                        <a:rPr lang="es-ES_tradnl" sz="1600" b="0" i="0" u="none" strike="noStrike" baseline="0" dirty="0">
                          <a:solidFill>
                            <a:srgbClr val="000000"/>
                          </a:solidFill>
                          <a:latin typeface="Calibri" panose="020F0502020204030204" pitchFamily="34" charset="0"/>
                        </a:rPr>
                        <a:t>609-292-9560</a:t>
                      </a:r>
                      <a:endParaRPr lang="es-ES_tradnl" sz="1600" dirty="0">
                        <a:effectLst/>
                        <a:latin typeface="+mn-lt"/>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972935396"/>
                  </a:ext>
                </a:extLst>
              </a:tr>
              <a:tr h="2102944">
                <a:tc>
                  <a:txBody>
                    <a:bodyPr/>
                    <a:lstStyle/>
                    <a:p>
                      <a:r>
                        <a:rPr lang="en-US" sz="1600" b="0" i="0" u="none" strike="noStrike" baseline="0" dirty="0">
                          <a:solidFill>
                            <a:srgbClr val="000000"/>
                          </a:solidFill>
                          <a:latin typeface="Calibri" panose="020F0502020204030204" pitchFamily="34" charset="0"/>
                        </a:rPr>
                        <a:t>A participant who is experiencing problems with their NJ </a:t>
                      </a:r>
                      <a:r>
                        <a:rPr lang="en-US" sz="1600" b="0" i="0" u="none" strike="noStrike" baseline="0" dirty="0" err="1">
                          <a:solidFill>
                            <a:srgbClr val="000000"/>
                          </a:solidFill>
                          <a:latin typeface="Calibri" panose="020F0502020204030204" pitchFamily="34" charset="0"/>
                        </a:rPr>
                        <a:t>eWIC</a:t>
                      </a:r>
                      <a:r>
                        <a:rPr lang="en-US" sz="1600" b="0" i="0" u="none" strike="noStrike" baseline="0" dirty="0">
                          <a:solidFill>
                            <a:srgbClr val="000000"/>
                          </a:solidFill>
                          <a:latin typeface="Calibri" panose="020F0502020204030204" pitchFamily="34" charset="0"/>
                        </a:rPr>
                        <a:t> card 	</a:t>
                      </a:r>
                    </a:p>
                    <a:p>
                      <a:r>
                        <a:rPr lang="en-US" sz="1600" b="1" kern="1200" dirty="0">
                          <a:solidFill>
                            <a:schemeClr val="dk1"/>
                          </a:solidFill>
                          <a:effectLst/>
                          <a:latin typeface="+mn-lt"/>
                          <a:ea typeface="+mn-ea"/>
                          <a:cs typeface="+mn-cs"/>
                        </a:rPr>
                        <a:t> </a:t>
                      </a:r>
                      <a:endParaRPr lang="es-ES_tradnl" sz="1600" dirty="0"/>
                    </a:p>
                  </a:txBody>
                  <a:tcPr/>
                </a:tc>
                <a:tc>
                  <a:txBody>
                    <a:bodyPr/>
                    <a:lstStyle/>
                    <a:p>
                      <a:r>
                        <a:rPr lang="es-ES_tradnl" sz="1600" b="0" i="0" u="none" strike="noStrike" baseline="0" dirty="0">
                          <a:solidFill>
                            <a:srgbClr val="000000"/>
                          </a:solidFill>
                          <a:latin typeface="Calibri" panose="020F0502020204030204" pitchFamily="34" charset="0"/>
                        </a:rPr>
                        <a:t>NJ WIC Local Agency 	</a:t>
                      </a:r>
                    </a:p>
                    <a:p>
                      <a:pPr marL="0" indent="0">
                        <a:buNone/>
                      </a:pPr>
                      <a:endParaRPr lang="es-ES_tradnl" sz="1600" dirty="0"/>
                    </a:p>
                  </a:txBody>
                  <a:tcPr/>
                </a:tc>
                <a:tc>
                  <a:txBody>
                    <a:bodyPr/>
                    <a:lstStyle/>
                    <a:p>
                      <a:r>
                        <a:rPr lang="en-US" sz="1600" b="1" i="0" u="none" strike="noStrike" baseline="0" dirty="0">
                          <a:solidFill>
                            <a:srgbClr val="000000"/>
                          </a:solidFill>
                          <a:latin typeface="Calibri" panose="020F0502020204030204" pitchFamily="34" charset="0"/>
                        </a:rPr>
                        <a:t>New Jersey WIC operates offices across the state. </a:t>
                      </a:r>
                      <a:endParaRPr lang="en-US" sz="1600" b="0" i="0" u="none" strike="noStrike" baseline="0" dirty="0">
                        <a:solidFill>
                          <a:srgbClr val="000000"/>
                        </a:solidFill>
                        <a:latin typeface="Calibri" panose="020F0502020204030204" pitchFamily="34" charset="0"/>
                      </a:endParaRPr>
                    </a:p>
                    <a:p>
                      <a:r>
                        <a:rPr lang="en-US" sz="1600" b="1" i="0" u="none" strike="noStrike" baseline="0" dirty="0">
                          <a:solidFill>
                            <a:srgbClr val="000000"/>
                          </a:solidFill>
                          <a:latin typeface="Calibri" panose="020F0502020204030204" pitchFamily="34" charset="0"/>
                        </a:rPr>
                        <a:t>To find your WIC Local Agency contact information, </a:t>
                      </a:r>
                    </a:p>
                    <a:p>
                      <a:endParaRPr lang="en-US" sz="1600" b="0" i="0" u="none" strike="noStrike" baseline="0" dirty="0">
                        <a:solidFill>
                          <a:srgbClr val="000000"/>
                        </a:solidFill>
                        <a:latin typeface="Calibri" panose="020F0502020204030204" pitchFamily="34" charset="0"/>
                      </a:endParaRPr>
                    </a:p>
                    <a:p>
                      <a:r>
                        <a:rPr lang="es-ES_tradnl" sz="1600" b="1" i="0" u="none" strike="noStrike" baseline="0" dirty="0" err="1">
                          <a:solidFill>
                            <a:srgbClr val="000000"/>
                          </a:solidFill>
                          <a:latin typeface="Calibri" panose="020F0502020204030204" pitchFamily="34" charset="0"/>
                        </a:rPr>
                        <a:t>Click</a:t>
                      </a:r>
                      <a:r>
                        <a:rPr lang="es-ES_tradnl" sz="1600" b="1" i="0" u="none" strike="noStrike" baseline="0" dirty="0">
                          <a:solidFill>
                            <a:srgbClr val="000000"/>
                          </a:solidFill>
                          <a:latin typeface="Calibri" panose="020F0502020204030204" pitchFamily="34" charset="0"/>
                        </a:rPr>
                        <a:t> </a:t>
                      </a:r>
                      <a:r>
                        <a:rPr lang="es-ES_tradnl" sz="1600" b="1" i="0" u="none" strike="noStrike" baseline="0" dirty="0" err="1">
                          <a:solidFill>
                            <a:srgbClr val="000000"/>
                          </a:solidFill>
                          <a:latin typeface="Calibri" panose="020F0502020204030204" pitchFamily="34" charset="0"/>
                        </a:rPr>
                        <a:t>here</a:t>
                      </a:r>
                      <a:r>
                        <a:rPr lang="es-ES_tradnl" sz="1600" b="1" i="0" u="none" strike="noStrike" baseline="0" dirty="0">
                          <a:solidFill>
                            <a:srgbClr val="000000"/>
                          </a:solidFill>
                          <a:latin typeface="Calibri" panose="020F0502020204030204" pitchFamily="34" charset="0"/>
                        </a:rPr>
                        <a:t>: </a:t>
                      </a:r>
                      <a:endParaRPr lang="es-ES_tradnl" sz="1600" b="0" i="0" u="none" strike="noStrike" baseline="0" dirty="0">
                        <a:solidFill>
                          <a:srgbClr val="000000"/>
                        </a:solidFill>
                        <a:latin typeface="Calibri" panose="020F0502020204030204" pitchFamily="34" charset="0"/>
                      </a:endParaRPr>
                    </a:p>
                    <a:p>
                      <a:r>
                        <a:rPr lang="es-ES_tradnl" sz="1600" b="1" i="0" u="none" strike="noStrike" baseline="0" dirty="0">
                          <a:solidFill>
                            <a:schemeClr val="tx1"/>
                          </a:solidFill>
                          <a:latin typeface="Calibri" panose="020F0502020204030204" pitchFamily="34" charset="0"/>
                        </a:rPr>
                        <a:t>https://www.state.nj.us/health/fhs/wic/participants/find-wic/index.shtml</a:t>
                      </a:r>
                      <a:endParaRPr lang="es-ES_tradnl" sz="1600" dirty="0">
                        <a:solidFill>
                          <a:schemeClr val="tx1"/>
                        </a:solidFill>
                        <a:effectLst/>
                        <a:latin typeface="+mn-lt"/>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4087835830"/>
                  </a:ext>
                </a:extLst>
              </a:tr>
            </a:tbl>
          </a:graphicData>
        </a:graphic>
      </p:graphicFrame>
    </p:spTree>
    <p:extLst>
      <p:ext uri="{BB962C8B-B14F-4D97-AF65-F5344CB8AC3E}">
        <p14:creationId xmlns:p14="http://schemas.microsoft.com/office/powerpoint/2010/main" val="3926024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1660</TotalTime>
  <Words>1223</Words>
  <Application>Microsoft Office PowerPoint</Application>
  <PresentationFormat>Widescreen</PresentationFormat>
  <Paragraphs>172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Wingdings</vt:lpstr>
      <vt:lpstr>Office Theme</vt:lpstr>
      <vt:lpstr>PLU Mapping </vt:lpstr>
      <vt:lpstr>PowerPoint Presentation</vt:lpstr>
      <vt:lpstr>How to Prevent the Need for a Void</vt:lpstr>
      <vt:lpstr>Voiding eWIC Transactions</vt:lpstr>
      <vt:lpstr>The Importance of eWIC Purchase Receipts  </vt:lpstr>
      <vt:lpstr>PowerPoint Presentation</vt:lpstr>
      <vt:lpstr>Troubleshooting Resources</vt:lpstr>
      <vt:lpstr>Troubleshooting Resources</vt:lpstr>
      <vt:lpstr>Troubleshooting Resources</vt:lpstr>
      <vt:lpstr>Troubleshooting Resources</vt:lpstr>
      <vt:lpstr>Troubleshooting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of PLU Mapping Concern</dc:title>
  <dc:creator>Proano, Allison N [DOH]</dc:creator>
  <cp:lastModifiedBy>Proano, Allison N [DOH]</cp:lastModifiedBy>
  <cp:revision>9</cp:revision>
  <dcterms:created xsi:type="dcterms:W3CDTF">2021-12-29T16:31:30Z</dcterms:created>
  <dcterms:modified xsi:type="dcterms:W3CDTF">2022-07-26T15:46:08Z</dcterms:modified>
</cp:coreProperties>
</file>